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76"/>
  </p:notesMasterIdLst>
  <p:sldIdLst>
    <p:sldId id="256" r:id="rId2"/>
    <p:sldId id="317" r:id="rId3"/>
    <p:sldId id="318" r:id="rId4"/>
    <p:sldId id="321" r:id="rId5"/>
    <p:sldId id="323" r:id="rId6"/>
    <p:sldId id="322" r:id="rId7"/>
    <p:sldId id="324" r:id="rId8"/>
    <p:sldId id="325" r:id="rId9"/>
    <p:sldId id="328" r:id="rId10"/>
    <p:sldId id="326" r:id="rId11"/>
    <p:sldId id="327" r:id="rId12"/>
    <p:sldId id="331" r:id="rId13"/>
    <p:sldId id="330" r:id="rId14"/>
    <p:sldId id="333" r:id="rId15"/>
    <p:sldId id="334" r:id="rId16"/>
    <p:sldId id="335" r:id="rId17"/>
    <p:sldId id="336" r:id="rId18"/>
    <p:sldId id="329" r:id="rId19"/>
    <p:sldId id="338" r:id="rId20"/>
    <p:sldId id="339" r:id="rId21"/>
    <p:sldId id="332" r:id="rId22"/>
    <p:sldId id="340" r:id="rId23"/>
    <p:sldId id="342" r:id="rId24"/>
    <p:sldId id="341" r:id="rId25"/>
    <p:sldId id="348" r:id="rId26"/>
    <p:sldId id="350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353" r:id="rId75"/>
  </p:sldIdLst>
  <p:sldSz cx="13004800" cy="9753600"/>
  <p:notesSz cx="6858000" cy="9144000"/>
  <p:defaultTextStyle>
    <a:defPPr marL="0" marR="0" indent="0" algn="l" defTabSz="914354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89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176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765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354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941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530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119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706" algn="ctr" defTabSz="5841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Pad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82" d="100"/>
          <a:sy n="82" d="100"/>
        </p:scale>
        <p:origin x="1488" y="18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628301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76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89" defTabSz="457176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176" defTabSz="457176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765" defTabSz="457176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354" defTabSz="457176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941" defTabSz="457176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530" defTabSz="457176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600119" defTabSz="457176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706" defTabSz="457176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5360" y="3029940"/>
            <a:ext cx="11054080" cy="2090702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33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4522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28480" y="390598"/>
            <a:ext cx="2926080" cy="8322169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50240" y="390598"/>
            <a:ext cx="8561493" cy="8322169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1395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187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7290" y="6267593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27290" y="4133994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19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39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5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78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09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1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37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57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56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50240" y="2275842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610773" y="2275842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72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606260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606260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120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134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491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0242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84516" y="388340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50242" y="2041033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6931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197" indent="0">
              <a:buNone/>
              <a:defRPr sz="4000"/>
            </a:lvl2pPr>
            <a:lvl3pPr marL="1300393" indent="0">
              <a:buNone/>
              <a:defRPr sz="3400"/>
            </a:lvl3pPr>
            <a:lvl4pPr marL="1950590" indent="0">
              <a:buNone/>
              <a:defRPr sz="2800"/>
            </a:lvl4pPr>
            <a:lvl5pPr marL="2600786" indent="0">
              <a:buNone/>
              <a:defRPr sz="2800"/>
            </a:lvl5pPr>
            <a:lvl6pPr marL="3250983" indent="0">
              <a:buNone/>
              <a:defRPr sz="2800"/>
            </a:lvl6pPr>
            <a:lvl7pPr marL="3901180" indent="0">
              <a:buNone/>
              <a:defRPr sz="2800"/>
            </a:lvl7pPr>
            <a:lvl8pPr marL="4551376" indent="0">
              <a:buNone/>
              <a:defRPr sz="2800"/>
            </a:lvl8pPr>
            <a:lvl9pPr marL="5201573" indent="0">
              <a:buNone/>
              <a:defRPr sz="28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199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39" tIns="65020" rIns="130039" bIns="650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0240" y="2275842"/>
            <a:ext cx="11704320" cy="6436925"/>
          </a:xfrm>
          <a:prstGeom prst="rect">
            <a:avLst/>
          </a:prstGeom>
        </p:spPr>
        <p:txBody>
          <a:bodyPr vert="horz" lIns="130039" tIns="65020" rIns="130039" bIns="650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50240" y="9040144"/>
            <a:ext cx="3034453" cy="519289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793AB-8F22-6844-B245-111661E666D2}" type="datetimeFigureOut">
              <a:rPr lang="es-ES" smtClean="0"/>
              <a:t>16/5/24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443308" y="9040144"/>
            <a:ext cx="4118187" cy="519289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320107" y="9040144"/>
            <a:ext cx="3034453" cy="519289"/>
          </a:xfrm>
          <a:prstGeom prst="rect">
            <a:avLst/>
          </a:prstGeom>
        </p:spPr>
        <p:txBody>
          <a:bodyPr vert="horz" lIns="130039" tIns="65020" rIns="130039" bIns="65020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tr-TR" smtClean="0"/>
              <a:t>‹Nº›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252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50197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47" indent="-487647" algn="l" defTabSz="650197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569" indent="-406374" algn="l" defTabSz="650197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492" indent="-325098" algn="l" defTabSz="65019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688" indent="-325098" algn="l" defTabSz="65019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885" indent="-325098" algn="l" defTabSz="650197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81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278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475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671" indent="-325098" algn="l" defTabSz="65019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7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8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8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76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7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5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6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jp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0" Type="http://schemas.openxmlformats.org/officeDocument/2006/relationships/image" Target="../media/image274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rocesos físicos en astrofísica"/>
          <p:cNvSpPr txBox="1">
            <a:spLocks noGrp="1"/>
          </p:cNvSpPr>
          <p:nvPr>
            <p:ph type="ctrTitle"/>
          </p:nvPr>
        </p:nvSpPr>
        <p:spPr>
          <a:xfrm>
            <a:off x="1270001" y="3063096"/>
            <a:ext cx="10464801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_tradnl" dirty="0"/>
              <a:t>Algunos tópicos en agujeros negros</a:t>
            </a:r>
            <a:endParaRPr dirty="0"/>
          </a:p>
        </p:txBody>
      </p:sp>
      <p:sp>
        <p:nvSpPr>
          <p:cNvPr id="120" name="Prof: J. R. Villanueva…"/>
          <p:cNvSpPr txBox="1">
            <a:spLocks noGrp="1"/>
          </p:cNvSpPr>
          <p:nvPr>
            <p:ph type="subTitle" idx="1"/>
          </p:nvPr>
        </p:nvSpPr>
        <p:spPr>
          <a:xfrm>
            <a:off x="238135" y="6509015"/>
            <a:ext cx="12223455" cy="260326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s-ES_tradnl" dirty="0"/>
              <a:t>Dr.</a:t>
            </a:r>
            <a:r>
              <a:rPr dirty="0"/>
              <a:t> J. R. Villanueva</a:t>
            </a:r>
            <a:endParaRPr lang="es-ES_tradnl" dirty="0"/>
          </a:p>
          <a:p>
            <a:r>
              <a:rPr lang="es-ES_tradnl" dirty="0"/>
              <a:t>Fundamentos de las Líneas de Investigación</a:t>
            </a:r>
            <a:endParaRPr dirty="0"/>
          </a:p>
          <a:p>
            <a:r>
              <a:rPr lang="es-ES_tradnl" dirty="0"/>
              <a:t>Doctorado en </a:t>
            </a:r>
            <a:r>
              <a:rPr lang="es-ES_tradnl"/>
              <a:t>Física UTA-ULS-UV</a:t>
            </a:r>
            <a:endParaRPr lang="es-ES_tradnl" dirty="0"/>
          </a:p>
          <a:p>
            <a:r>
              <a:rPr lang="es-ES_tradnl" dirty="0"/>
              <a:t>Arica/Iquique </a:t>
            </a:r>
            <a:r>
              <a:rPr lang="mr-IN" dirty="0"/>
              <a:t>–</a:t>
            </a:r>
            <a:r>
              <a:rPr lang="es-ES_tradnl" dirty="0"/>
              <a:t> La Serena/Coquimbo </a:t>
            </a:r>
            <a:r>
              <a:rPr lang="mr-IN" dirty="0"/>
              <a:t>–</a:t>
            </a:r>
            <a:r>
              <a:rPr lang="es-ES_tradnl" dirty="0"/>
              <a:t> Viña del Mar/Valparaíso</a:t>
            </a:r>
            <a:endParaRPr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266" y="50331"/>
            <a:ext cx="2240994" cy="2719073"/>
          </a:xfrm>
          <a:prstGeom prst="rect">
            <a:avLst/>
          </a:prstGeom>
        </p:spPr>
      </p:pic>
      <p:pic>
        <p:nvPicPr>
          <p:cNvPr id="16" name="Imagen 15" descr="Vertica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040" y="79382"/>
            <a:ext cx="3997076" cy="2855824"/>
          </a:xfrm>
          <a:prstGeom prst="rect">
            <a:avLst/>
          </a:prstGeom>
        </p:spPr>
      </p:pic>
      <p:pic>
        <p:nvPicPr>
          <p:cNvPr id="18" name="Imagen 17" descr="uv_logo_alta_rgba_azul-20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5" y="246856"/>
            <a:ext cx="4828479" cy="2253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2115138" y="1089178"/>
            <a:ext cx="832915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algn="l"/>
            <a:endParaRPr lang="es-ES" sz="2400" dirty="0">
              <a:solidFill>
                <a:srgbClr val="000000"/>
              </a:solidFill>
            </a:endParaRPr>
          </a:p>
          <a:p>
            <a:pPr marL="342882" indent="-342882" algn="l">
              <a:buFontTx/>
              <a:buChar char="-"/>
            </a:pPr>
            <a:r>
              <a:rPr lang="es-ES" sz="2400" dirty="0">
                <a:solidFill>
                  <a:srgbClr val="000000"/>
                </a:solidFill>
              </a:rPr>
              <a:t>K. </a:t>
            </a:r>
            <a:r>
              <a:rPr lang="es-ES" sz="2400" dirty="0" err="1">
                <a:solidFill>
                  <a:srgbClr val="000000"/>
                </a:solidFill>
              </a:rPr>
              <a:t>Schwarzschild</a:t>
            </a:r>
            <a:r>
              <a:rPr lang="es-ES" sz="2400" dirty="0">
                <a:solidFill>
                  <a:srgbClr val="000000"/>
                </a:solidFill>
              </a:rPr>
              <a:t> (1916) resuelve las </a:t>
            </a:r>
            <a:r>
              <a:rPr lang="es-ES" sz="2400" dirty="0" err="1">
                <a:solidFill>
                  <a:srgbClr val="000000"/>
                </a:solidFill>
              </a:rPr>
              <a:t>Ecs</a:t>
            </a:r>
            <a:r>
              <a:rPr lang="es-ES" sz="2400" dirty="0">
                <a:solidFill>
                  <a:srgbClr val="000000"/>
                </a:solidFill>
              </a:rPr>
              <a:t>. de Einstein considerando una fuente estática, sin carga eléctrica y con simetría esférica.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136"/>
            <a:ext cx="7357332" cy="55108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34" y="4834961"/>
            <a:ext cx="5262153" cy="351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8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897870" y="-24832"/>
            <a:ext cx="832915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algn="l"/>
            <a:endParaRPr lang="es-ES" sz="3100" dirty="0">
              <a:solidFill>
                <a:srgbClr val="000000"/>
              </a:solidFill>
            </a:endParaRPr>
          </a:p>
          <a:p>
            <a:pPr marL="342882" indent="-342882" algn="l">
              <a:buFontTx/>
              <a:buChar char="-"/>
            </a:pPr>
            <a:r>
              <a:rPr lang="es-ES" sz="3100" dirty="0" err="1">
                <a:solidFill>
                  <a:srgbClr val="000000"/>
                </a:solidFill>
              </a:rPr>
              <a:t>Tests</a:t>
            </a:r>
            <a:r>
              <a:rPr lang="es-ES" sz="3100" dirty="0">
                <a:solidFill>
                  <a:srgbClr val="000000"/>
                </a:solidFill>
              </a:rPr>
              <a:t> “clásicos” de la Relatividad General. </a:t>
            </a:r>
          </a:p>
        </p:txBody>
      </p:sp>
      <p:sp>
        <p:nvSpPr>
          <p:cNvPr id="10" name="Recortar rectángulo de esquina del mismo lado 9"/>
          <p:cNvSpPr/>
          <p:nvPr/>
        </p:nvSpPr>
        <p:spPr>
          <a:xfrm>
            <a:off x="6632491" y="6684813"/>
            <a:ext cx="2063834" cy="546458"/>
          </a:xfrm>
          <a:prstGeom prst="snip2Same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endParaRPr lang="es-ES" sz="2600">
              <a:solidFill>
                <a:srgbClr val="000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396" y="5667154"/>
            <a:ext cx="5436995" cy="362466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312" y="6142216"/>
            <a:ext cx="2578101" cy="3149601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5965210" y="4126369"/>
            <a:ext cx="613145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Le </a:t>
            </a:r>
            <a:r>
              <a:rPr lang="es-ES" sz="2000" dirty="0" err="1">
                <a:solidFill>
                  <a:srgbClr val="000000"/>
                </a:solidFill>
              </a:rPr>
              <a:t>Verrier</a:t>
            </a:r>
            <a:r>
              <a:rPr lang="es-ES" sz="2000" dirty="0">
                <a:solidFill>
                  <a:srgbClr val="000000"/>
                </a:solidFill>
              </a:rPr>
              <a:t>, usando el mismo principio usado para descubrir  Neptuno, sugiere la existencia de Vulcano </a:t>
            </a:r>
          </a:p>
        </p:txBody>
      </p:sp>
      <p:pic>
        <p:nvPicPr>
          <p:cNvPr id="21" name="Imagen 20" descr="LVparDup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03" y="2629946"/>
            <a:ext cx="2688710" cy="311324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961520" y="1849681"/>
            <a:ext cx="6494217" cy="4719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2400" dirty="0">
                <a:solidFill>
                  <a:srgbClr val="000000"/>
                </a:solidFill>
              </a:rPr>
              <a:t>Anomalía en la precesión del perihelio de Mercurio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013" y="2413940"/>
            <a:ext cx="1532656" cy="15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6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917262" y="116268"/>
            <a:ext cx="832915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algn="l"/>
            <a:endParaRPr lang="es-ES" sz="3100" dirty="0">
              <a:solidFill>
                <a:srgbClr val="000000"/>
              </a:solidFill>
            </a:endParaRPr>
          </a:p>
          <a:p>
            <a:pPr marL="342882" indent="-342882" algn="l">
              <a:buFontTx/>
              <a:buChar char="-"/>
            </a:pPr>
            <a:r>
              <a:rPr lang="es-ES" sz="3100" dirty="0" err="1">
                <a:solidFill>
                  <a:srgbClr val="000000"/>
                </a:solidFill>
              </a:rPr>
              <a:t>Tests</a:t>
            </a:r>
            <a:r>
              <a:rPr lang="es-ES" sz="3100" dirty="0">
                <a:solidFill>
                  <a:srgbClr val="000000"/>
                </a:solidFill>
              </a:rPr>
              <a:t> “clásicos” de la Relatividad General.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082" y="4822231"/>
            <a:ext cx="4193964" cy="127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2" y="1325403"/>
            <a:ext cx="6872821" cy="426571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982" y="5591122"/>
            <a:ext cx="4991100" cy="1460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229" y="7328792"/>
            <a:ext cx="3330938" cy="19902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804" y="7875786"/>
            <a:ext cx="3323755" cy="9496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082" y="1325403"/>
            <a:ext cx="2513290" cy="343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6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14" y="3424906"/>
            <a:ext cx="2384993" cy="315552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653861" y="4751323"/>
            <a:ext cx="5364053" cy="50269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endParaRPr lang="es-ES" sz="260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776" y="3705604"/>
            <a:ext cx="4407620" cy="26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4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2115138" y="5948294"/>
            <a:ext cx="2771034" cy="502696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endParaRPr lang="es-ES" sz="260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24" y="4808033"/>
            <a:ext cx="4638273" cy="29652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41" y="2291044"/>
            <a:ext cx="10185118" cy="19873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512" y="8014912"/>
            <a:ext cx="2284945" cy="9302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457" y="8014911"/>
            <a:ext cx="900766" cy="9302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223" y="4556686"/>
            <a:ext cx="4317693" cy="36433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043" y="1436197"/>
            <a:ext cx="2849489" cy="8548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9530" y="2100543"/>
            <a:ext cx="273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7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13" y="7369000"/>
            <a:ext cx="2284945" cy="9302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59" y="7368999"/>
            <a:ext cx="900766" cy="9302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29" y="1611372"/>
            <a:ext cx="9180277" cy="175838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448" y="2899856"/>
            <a:ext cx="4241801" cy="4698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401" y="3369757"/>
            <a:ext cx="3381835" cy="22504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729" y="5945673"/>
            <a:ext cx="5803900" cy="8255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0880" y="5945673"/>
            <a:ext cx="2781301" cy="78740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7624" y="7368999"/>
            <a:ext cx="1230857" cy="930298"/>
          </a:xfrm>
          <a:prstGeom prst="rect">
            <a:avLst/>
          </a:prstGeom>
        </p:spPr>
      </p:pic>
      <p:pic>
        <p:nvPicPr>
          <p:cNvPr id="12" name="Imagen 11" descr="00037-27_2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19" y="3369757"/>
            <a:ext cx="3384277" cy="225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4" y="1701346"/>
            <a:ext cx="8775700" cy="1130300"/>
          </a:xfrm>
          <a:prstGeom prst="rect">
            <a:avLst/>
          </a:prstGeom>
        </p:spPr>
      </p:pic>
      <p:pic>
        <p:nvPicPr>
          <p:cNvPr id="18" name="Imagen 17" descr="leivasajuriacarlosandres_FACI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78" y="2831647"/>
            <a:ext cx="1945785" cy="194578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164" y="2831646"/>
            <a:ext cx="2459857" cy="194578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019" y="2831648"/>
            <a:ext cx="5499100" cy="4191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221" y="7145279"/>
            <a:ext cx="2477528" cy="62397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797" y="7769248"/>
            <a:ext cx="3119851" cy="62397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0421" y="8393220"/>
            <a:ext cx="2306583" cy="52135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0422" y="5190643"/>
            <a:ext cx="5956299" cy="1181100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>
            <a:off x="5990866" y="7628902"/>
            <a:ext cx="929152" cy="998585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endParaRPr lang="es-ES" sz="2600"/>
          </a:p>
        </p:txBody>
      </p:sp>
    </p:spTree>
    <p:extLst>
      <p:ext uri="{BB962C8B-B14F-4D97-AF65-F5344CB8AC3E}">
        <p14:creationId xmlns:p14="http://schemas.microsoft.com/office/powerpoint/2010/main" val="268144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14" y="1573074"/>
            <a:ext cx="8572500" cy="11303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414" y="1573075"/>
            <a:ext cx="1852710" cy="17958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779" y="2362417"/>
            <a:ext cx="2938911" cy="3281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186" y="2840180"/>
            <a:ext cx="6352503" cy="8027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036" y="3870113"/>
            <a:ext cx="1778729" cy="80278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0" y="3870111"/>
            <a:ext cx="3352801" cy="9017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6034" y="5558305"/>
            <a:ext cx="2264047" cy="4320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6035" y="6147360"/>
            <a:ext cx="2463799" cy="3048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9906" y="5802850"/>
            <a:ext cx="2224485" cy="44489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6499" y="6944436"/>
            <a:ext cx="911671" cy="41936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8170" y="6944435"/>
            <a:ext cx="5818745" cy="41936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8170" y="7982185"/>
            <a:ext cx="3619500" cy="67309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0891" y="5011938"/>
            <a:ext cx="4317693" cy="364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2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ortar rectángulo de esquina del mismo lado 9"/>
          <p:cNvSpPr/>
          <p:nvPr/>
        </p:nvSpPr>
        <p:spPr>
          <a:xfrm>
            <a:off x="6632491" y="6684817"/>
            <a:ext cx="2063834" cy="546451"/>
          </a:xfrm>
          <a:prstGeom prst="snip2Same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endParaRPr lang="es-ES" sz="2600"/>
          </a:p>
        </p:txBody>
      </p:sp>
      <p:sp>
        <p:nvSpPr>
          <p:cNvPr id="12" name="Rectángulo 11"/>
          <p:cNvSpPr/>
          <p:nvPr/>
        </p:nvSpPr>
        <p:spPr>
          <a:xfrm>
            <a:off x="2115138" y="6653778"/>
            <a:ext cx="2771034" cy="502696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endParaRPr lang="es-ES" sz="260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2" y="531691"/>
            <a:ext cx="4815440" cy="36436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53" y="4197577"/>
            <a:ext cx="4869360" cy="30627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542" y="7260283"/>
            <a:ext cx="3250367" cy="222108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895" y="2193060"/>
            <a:ext cx="4940858" cy="661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0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4" y="445492"/>
            <a:ext cx="8866640" cy="13375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3" y="1783002"/>
            <a:ext cx="5828021" cy="4617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48084" y="122559"/>
            <a:ext cx="461783" cy="37826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52" y="4031416"/>
            <a:ext cx="5461202" cy="37676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218" y="2748153"/>
            <a:ext cx="5422901" cy="723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401" y="2748153"/>
            <a:ext cx="5174544" cy="7239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6322809" y="4856974"/>
            <a:ext cx="963729" cy="2657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r>
              <a:rPr lang="es-ES" sz="16600" dirty="0"/>
              <a:t>}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058366" y="6110570"/>
            <a:ext cx="4247807" cy="54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r>
              <a:rPr lang="es-ES" sz="2800" dirty="0"/>
              <a:t>Zona de deflexión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0310" y="445492"/>
            <a:ext cx="1852710" cy="179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ampos de una carga en movimiento uniforme"/>
          <p:cNvSpPr txBox="1"/>
          <p:nvPr/>
        </p:nvSpPr>
        <p:spPr>
          <a:xfrm>
            <a:off x="522260" y="538121"/>
            <a:ext cx="11960283" cy="111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normAutofit/>
          </a:bodyPr>
          <a:lstStyle>
            <a:lvl1pPr defTabSz="321310">
              <a:defRPr sz="4400"/>
            </a:lvl1pPr>
          </a:lstStyle>
          <a:p>
            <a:r>
              <a:rPr lang="es-ES_tradnl" dirty="0"/>
              <a:t>Resumen</a:t>
            </a:r>
            <a:endParaRPr dirty="0"/>
          </a:p>
        </p:txBody>
      </p:sp>
      <p:sp>
        <p:nvSpPr>
          <p:cNvPr id="505" name="En el sistema en reposo de la partícula cargada, los campos son"/>
          <p:cNvSpPr txBox="1"/>
          <p:nvPr/>
        </p:nvSpPr>
        <p:spPr>
          <a:xfrm>
            <a:off x="364702" y="1655501"/>
            <a:ext cx="12203932" cy="596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normAutofit/>
          </a:bodyPr>
          <a:lstStyle>
            <a:lvl1pPr defTabSz="233679">
              <a:defRPr sz="3200"/>
            </a:lvl1pPr>
          </a:lstStyle>
          <a:p>
            <a:pPr algn="just"/>
            <a:r>
              <a:rPr lang="es-ES_tradnl" sz="2400" dirty="0">
                <a:solidFill>
                  <a:schemeClr val="tx1"/>
                </a:solidFill>
                <a:latin typeface="Arial"/>
                <a:cs typeface="Arial"/>
              </a:rPr>
              <a:t>En este seminario vamos a estudiar algunos aspectos de los agujeros negros. Por un lado, se usa la solución de </a:t>
            </a:r>
            <a:r>
              <a:rPr lang="es-ES_tradnl" sz="2400" dirty="0" err="1">
                <a:solidFill>
                  <a:schemeClr val="tx1"/>
                </a:solidFill>
                <a:latin typeface="Arial"/>
                <a:cs typeface="Arial"/>
              </a:rPr>
              <a:t>Schwarzschild</a:t>
            </a:r>
            <a:r>
              <a:rPr lang="es-ES_tradnl" sz="2400" dirty="0">
                <a:solidFill>
                  <a:schemeClr val="tx1"/>
                </a:solidFill>
                <a:latin typeface="Arial"/>
                <a:cs typeface="Arial"/>
              </a:rPr>
              <a:t> para presentar algunas de las llamadas pruebas clásicas de la Relatividad General, extendiendo estas a otras teorías modificadas de gravitación. También se presentan resultados básicos para estudiar la termodinámica de un agujero negro regular.</a:t>
            </a:r>
            <a:endParaRPr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4" y="445492"/>
            <a:ext cx="8866640" cy="13375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3" y="1783002"/>
            <a:ext cx="5828021" cy="4617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48084" y="122559"/>
            <a:ext cx="461783" cy="37826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914" y="7151061"/>
            <a:ext cx="5626101" cy="7493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500" y="7151061"/>
            <a:ext cx="2445828" cy="7493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0083" y="2520005"/>
            <a:ext cx="6858000" cy="36449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4" y="3290412"/>
            <a:ext cx="2832100" cy="83819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591" y="5561146"/>
            <a:ext cx="989996" cy="27978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592" y="5828099"/>
            <a:ext cx="3209466" cy="52903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509" y="4495800"/>
            <a:ext cx="2159000" cy="38100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5078" y="4512000"/>
            <a:ext cx="1503417" cy="3648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0011" y="4521201"/>
            <a:ext cx="1092200" cy="3556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590" y="6582092"/>
            <a:ext cx="1460500" cy="3683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0011" y="5476124"/>
            <a:ext cx="1503417" cy="364800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3356661" y="5457576"/>
            <a:ext cx="1178665" cy="38710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1800" dirty="0">
                <a:solidFill>
                  <a:schemeClr val="tx1"/>
                </a:solidFill>
              </a:rPr>
              <a:t>Invariantes </a:t>
            </a:r>
          </a:p>
        </p:txBody>
      </p:sp>
    </p:spTree>
    <p:extLst>
      <p:ext uri="{BB962C8B-B14F-4D97-AF65-F5344CB8AC3E}">
        <p14:creationId xmlns:p14="http://schemas.microsoft.com/office/powerpoint/2010/main" val="11233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417" y="467630"/>
            <a:ext cx="1948149" cy="24546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67" y="467628"/>
            <a:ext cx="7799221" cy="8792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66" y="3368680"/>
            <a:ext cx="4350148" cy="37977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869" y="1915289"/>
            <a:ext cx="7796191" cy="10070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662" y="3368678"/>
            <a:ext cx="4470400" cy="37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58" y="3975446"/>
            <a:ext cx="4675989" cy="38966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48" y="1704242"/>
            <a:ext cx="7683500" cy="35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7" y="2430341"/>
            <a:ext cx="4673600" cy="7112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066" y="2443042"/>
            <a:ext cx="1993900" cy="698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685" y="4321775"/>
            <a:ext cx="3200400" cy="12826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0965" y="4321775"/>
            <a:ext cx="1409700" cy="406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7836" y="4321775"/>
            <a:ext cx="1676402" cy="4064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137" y="4715348"/>
            <a:ext cx="3200400" cy="88964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2341" y="5595036"/>
            <a:ext cx="5761628" cy="40430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903515" y="943892"/>
            <a:ext cx="3805003" cy="213360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448" y="878869"/>
            <a:ext cx="10591799" cy="838199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8723319" y="188086"/>
            <a:ext cx="2552853" cy="5026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endParaRPr lang="es-ES" sz="2600"/>
          </a:p>
        </p:txBody>
      </p:sp>
      <p:pic>
        <p:nvPicPr>
          <p:cNvPr id="17" name="Imagen 16" descr="Foto de Gμν = κ Τμν-4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016" y="1733016"/>
            <a:ext cx="1673616" cy="22314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4948" y="1704242"/>
            <a:ext cx="3335866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84" y="350400"/>
            <a:ext cx="10688647" cy="6914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321" y="1041885"/>
            <a:ext cx="4236480" cy="238302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3384" y="946135"/>
            <a:ext cx="9354492" cy="54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r>
              <a:rPr lang="es-ES" sz="2800" i="1" dirty="0">
                <a:solidFill>
                  <a:srgbClr val="000000"/>
                </a:solidFill>
                <a:latin typeface="Adobe Arabic"/>
                <a:cs typeface="Adobe Arabic"/>
              </a:rPr>
              <a:t>Ángel Rincón and J R Villanueva 2020 </a:t>
            </a:r>
            <a:r>
              <a:rPr lang="es-ES" sz="2800" i="1" dirty="0" err="1">
                <a:solidFill>
                  <a:srgbClr val="000000"/>
                </a:solidFill>
                <a:latin typeface="Adobe Arabic"/>
                <a:cs typeface="Adobe Arabic"/>
              </a:rPr>
              <a:t>Class</a:t>
            </a:r>
            <a:r>
              <a:rPr lang="es-ES" sz="2800" i="1" dirty="0">
                <a:solidFill>
                  <a:srgbClr val="000000"/>
                </a:solidFill>
                <a:latin typeface="Adobe Arabic"/>
                <a:cs typeface="Adobe Arabic"/>
              </a:rPr>
              <a:t>. Quantum </a:t>
            </a:r>
            <a:r>
              <a:rPr lang="es-ES" sz="2800" i="1" dirty="0" err="1">
                <a:solidFill>
                  <a:srgbClr val="000000"/>
                </a:solidFill>
                <a:latin typeface="Adobe Arabic"/>
                <a:cs typeface="Adobe Arabic"/>
              </a:rPr>
              <a:t>Grav</a:t>
            </a:r>
            <a:r>
              <a:rPr lang="es-ES" sz="2800" i="1" dirty="0">
                <a:solidFill>
                  <a:srgbClr val="000000"/>
                </a:solidFill>
                <a:latin typeface="Adobe Arabic"/>
                <a:cs typeface="Adobe Arabic"/>
              </a:rPr>
              <a:t>. 37 175003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84" y="1980748"/>
            <a:ext cx="5513426" cy="6745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83" y="2655260"/>
            <a:ext cx="4445001" cy="1701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84" y="4299569"/>
            <a:ext cx="3581400" cy="7112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776" y="3594228"/>
            <a:ext cx="3721099" cy="863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243" y="4517238"/>
            <a:ext cx="2489200" cy="4317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6774" y="4445001"/>
            <a:ext cx="3492500" cy="19177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0511" y="6494611"/>
            <a:ext cx="8585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0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444013"/>
            <a:ext cx="11836400" cy="10922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1523385"/>
            <a:ext cx="6845301" cy="3937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671" y="1282848"/>
            <a:ext cx="4648201" cy="6349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1" y="2071531"/>
            <a:ext cx="2460410" cy="7176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1" y="2074741"/>
            <a:ext cx="4673600" cy="71120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1548" y="1935803"/>
            <a:ext cx="2223324" cy="22233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1" y="3007746"/>
            <a:ext cx="5956299" cy="27686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673" y="3007746"/>
            <a:ext cx="3200400" cy="3683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360" y="3363219"/>
            <a:ext cx="3364270" cy="7217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4147" y="4072138"/>
            <a:ext cx="3327400" cy="58420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2837" y="4656339"/>
            <a:ext cx="3378200" cy="16383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4511" y="6480779"/>
            <a:ext cx="1663700" cy="3937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5712" y="7661866"/>
            <a:ext cx="1524001" cy="30480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29100" y="7623392"/>
            <a:ext cx="4546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82462" y="718333"/>
            <a:ext cx="6412156" cy="6565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/>
              <a:t>Agujeros negros y termodinámica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39" y="1561374"/>
            <a:ext cx="7229858" cy="2380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39" y="3929244"/>
            <a:ext cx="4648201" cy="3683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54376" y="4998915"/>
            <a:ext cx="10134802" cy="715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2000" dirty="0"/>
              <a:t>Ley cero: - La temperatura de un cuerpo es la misma en todas sus partes en el equilibrio térmico.</a:t>
            </a:r>
          </a:p>
          <a:p>
            <a:r>
              <a:rPr lang="es-ES" sz="2000" dirty="0"/>
              <a:t>      </a:t>
            </a:r>
            <a:r>
              <a:rPr lang="es-ES" sz="2000" dirty="0">
                <a:solidFill>
                  <a:srgbClr val="FF0000"/>
                </a:solidFill>
              </a:rPr>
              <a:t> - La gravedad superficial es constante sobre toda la superficie del agujero negro.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28053" y="6319410"/>
            <a:ext cx="1351735" cy="408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2000" dirty="0"/>
              <a:t>Primera ley: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915" y="7243262"/>
            <a:ext cx="4289994" cy="4863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381" y="6150912"/>
            <a:ext cx="7378699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7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82459" y="718331"/>
            <a:ext cx="641216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Agujeros negros y termodinámica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39" y="1561374"/>
            <a:ext cx="7229858" cy="23806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39" y="3929244"/>
            <a:ext cx="4648201" cy="3683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08792" y="5106409"/>
            <a:ext cx="142507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Segunda ley: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747" y="5061641"/>
            <a:ext cx="1219200" cy="419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699" y="5013793"/>
            <a:ext cx="2057399" cy="48260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-179597" y="6736710"/>
            <a:ext cx="976242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r>
              <a:rPr lang="es-ES" sz="2000" dirty="0"/>
              <a:t>Tercera ley: - Es imposible obtener T=0 por un proceso físico.</a:t>
            </a:r>
          </a:p>
          <a:p>
            <a:r>
              <a:rPr lang="es-ES" sz="2000" dirty="0"/>
              <a:t>      </a:t>
            </a:r>
            <a:r>
              <a:rPr lang="es-ES" sz="2000" dirty="0">
                <a:solidFill>
                  <a:srgbClr val="FF0000"/>
                </a:solidFill>
              </a:rPr>
              <a:t>                          - Es imposible obtener el agujero extremo por un proceso físico.</a:t>
            </a:r>
          </a:p>
        </p:txBody>
      </p:sp>
    </p:spTree>
    <p:extLst>
      <p:ext uri="{BB962C8B-B14F-4D97-AF65-F5344CB8AC3E}">
        <p14:creationId xmlns:p14="http://schemas.microsoft.com/office/powerpoint/2010/main" val="29446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CuadroTexto 1"/>
          <p:cNvSpPr txBox="1">
            <a:spLocks noChangeArrowheads="1"/>
          </p:cNvSpPr>
          <p:nvPr/>
        </p:nvSpPr>
        <p:spPr bwMode="auto">
          <a:xfrm>
            <a:off x="3348287" y="501229"/>
            <a:ext cx="7121031" cy="74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4000">
                <a:solidFill>
                  <a:srgbClr val="FF0000"/>
                </a:solidFill>
              </a:rPr>
              <a:t>Termodinámica de Carathéodory</a:t>
            </a:r>
          </a:p>
        </p:txBody>
      </p:sp>
      <p:pic>
        <p:nvPicPr>
          <p:cNvPr id="5122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892" y="1336606"/>
            <a:ext cx="3641795" cy="531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CuadroTexto 3"/>
          <p:cNvSpPr txBox="1">
            <a:spLocks noChangeArrowheads="1"/>
          </p:cNvSpPr>
          <p:nvPr/>
        </p:nvSpPr>
        <p:spPr bwMode="auto">
          <a:xfrm>
            <a:off x="2564547" y="7371646"/>
            <a:ext cx="7374480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Constantin Carathéodory (1873-1950)</a:t>
            </a:r>
          </a:p>
        </p:txBody>
      </p:sp>
    </p:spTree>
    <p:extLst>
      <p:ext uri="{BB962C8B-B14F-4D97-AF65-F5344CB8AC3E}">
        <p14:creationId xmlns:p14="http://schemas.microsoft.com/office/powerpoint/2010/main" val="2413470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CuadroTexto 1"/>
          <p:cNvSpPr txBox="1">
            <a:spLocks noChangeArrowheads="1"/>
          </p:cNvSpPr>
          <p:nvPr/>
        </p:nvSpPr>
        <p:spPr bwMode="auto">
          <a:xfrm>
            <a:off x="3154118" y="541866"/>
            <a:ext cx="7028462" cy="74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4000">
                <a:solidFill>
                  <a:srgbClr val="FF0000"/>
                </a:solidFill>
              </a:rPr>
              <a:t>Axiomatización de Carathéodory</a:t>
            </a:r>
          </a:p>
        </p:txBody>
      </p:sp>
      <p:sp>
        <p:nvSpPr>
          <p:cNvPr id="3" name="Flecha derecha 2"/>
          <p:cNvSpPr/>
          <p:nvPr/>
        </p:nvSpPr>
        <p:spPr>
          <a:xfrm>
            <a:off x="1207912" y="2309707"/>
            <a:ext cx="1183076" cy="29576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s-ES"/>
          </a:p>
        </p:txBody>
      </p:sp>
      <p:sp>
        <p:nvSpPr>
          <p:cNvPr id="6147" name="CuadroTexto 3"/>
          <p:cNvSpPr txBox="1">
            <a:spLocks noChangeArrowheads="1"/>
          </p:cNvSpPr>
          <p:nvPr/>
        </p:nvSpPr>
        <p:spPr bwMode="auto">
          <a:xfrm>
            <a:off x="2628053" y="1910082"/>
            <a:ext cx="10415130" cy="100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>
                <a:solidFill>
                  <a:srgbClr val="3366FF"/>
                </a:solidFill>
              </a:rPr>
              <a:t>Relaciones geométricas entre los estados que componen un proceso</a:t>
            </a:r>
          </a:p>
          <a:p>
            <a:r>
              <a:rPr lang="es-ES" sz="2800">
                <a:solidFill>
                  <a:srgbClr val="3366FF"/>
                </a:solidFill>
              </a:rPr>
              <a:t>termodinámico.</a:t>
            </a:r>
          </a:p>
        </p:txBody>
      </p:sp>
      <p:sp>
        <p:nvSpPr>
          <p:cNvPr id="5" name="CuadroTexto 4"/>
          <p:cNvSpPr txBox="1">
            <a:spLocks noChangeArrowheads="1"/>
          </p:cNvSpPr>
          <p:nvPr/>
        </p:nvSpPr>
        <p:spPr bwMode="auto">
          <a:xfrm>
            <a:off x="3117992" y="4231076"/>
            <a:ext cx="3043484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Formas de Pfaffian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98" y="3057031"/>
            <a:ext cx="1788160" cy="57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996" y="4215274"/>
            <a:ext cx="1632373" cy="4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 recto de flecha 8"/>
          <p:cNvCxnSpPr/>
          <p:nvPr/>
        </p:nvCxnSpPr>
        <p:spPr>
          <a:xfrm flipV="1">
            <a:off x="6983307" y="4454599"/>
            <a:ext cx="1406595" cy="2031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>
            <a:spLocks noChangeArrowheads="1"/>
          </p:cNvSpPr>
          <p:nvPr/>
        </p:nvSpPr>
        <p:spPr bwMode="auto">
          <a:xfrm>
            <a:off x="1625602" y="6441441"/>
            <a:ext cx="3068321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Proceso adiabático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31" y="6434667"/>
            <a:ext cx="2402276" cy="52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uadroTexto 14"/>
          <p:cNvSpPr txBox="1">
            <a:spLocks noChangeArrowheads="1"/>
          </p:cNvSpPr>
          <p:nvPr/>
        </p:nvSpPr>
        <p:spPr bwMode="auto">
          <a:xfrm>
            <a:off x="1325318" y="3029938"/>
            <a:ext cx="4292035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Consideremos una 1-forma</a:t>
            </a:r>
          </a:p>
        </p:txBody>
      </p:sp>
    </p:spTree>
    <p:extLst>
      <p:ext uri="{BB962C8B-B14F-4D97-AF65-F5344CB8AC3E}">
        <p14:creationId xmlns:p14="http://schemas.microsoft.com/office/powerpoint/2010/main" val="14548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CuadroTexto 1"/>
          <p:cNvSpPr txBox="1">
            <a:spLocks noChangeArrowheads="1"/>
          </p:cNvSpPr>
          <p:nvPr/>
        </p:nvSpPr>
        <p:spPr bwMode="auto">
          <a:xfrm>
            <a:off x="1086516" y="1404339"/>
            <a:ext cx="4826081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Para un mol de gas ideal</a:t>
            </a:r>
          </a:p>
        </p:txBody>
      </p:sp>
      <p:pic>
        <p:nvPicPr>
          <p:cNvPr id="7170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747" y="1540163"/>
            <a:ext cx="1625600" cy="4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183" y="2474524"/>
            <a:ext cx="3504071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echa abajo 4"/>
          <p:cNvSpPr/>
          <p:nvPr/>
        </p:nvSpPr>
        <p:spPr>
          <a:xfrm>
            <a:off x="6364677" y="4976144"/>
            <a:ext cx="302542" cy="84440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s-ES"/>
          </a:p>
        </p:txBody>
      </p:sp>
      <p:sp>
        <p:nvSpPr>
          <p:cNvPr id="6" name="CuadroTexto 5"/>
          <p:cNvSpPr txBox="1">
            <a:spLocks noChangeArrowheads="1"/>
          </p:cNvSpPr>
          <p:nvPr/>
        </p:nvSpPr>
        <p:spPr bwMode="auto">
          <a:xfrm>
            <a:off x="471651" y="4014448"/>
            <a:ext cx="6925439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Tiene solución exacta si se satisface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770" y="4081589"/>
            <a:ext cx="3558258" cy="57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/>
          <p:cNvSpPr txBox="1">
            <a:spLocks noChangeArrowheads="1"/>
          </p:cNvSpPr>
          <p:nvPr/>
        </p:nvSpPr>
        <p:spPr bwMode="auto">
          <a:xfrm>
            <a:off x="922917" y="6301461"/>
            <a:ext cx="9951056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Existe una función                 que satisface la relación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348" y="6371449"/>
            <a:ext cx="1065671" cy="4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827" y="7270044"/>
            <a:ext cx="6032782" cy="4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71" y="8216054"/>
            <a:ext cx="1372729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080" y="8256694"/>
            <a:ext cx="1426916" cy="379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90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330580" y="1103190"/>
            <a:ext cx="580803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¿Qué son los agujeros negros?</a:t>
            </a:r>
          </a:p>
        </p:txBody>
      </p:sp>
      <p:sp>
        <p:nvSpPr>
          <p:cNvPr id="3" name="Flecha abajo 2"/>
          <p:cNvSpPr/>
          <p:nvPr/>
        </p:nvSpPr>
        <p:spPr>
          <a:xfrm>
            <a:off x="6029353" y="2697691"/>
            <a:ext cx="372023" cy="595067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accent2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endParaRPr lang="es-ES" sz="2600"/>
          </a:p>
        </p:txBody>
      </p:sp>
      <p:sp>
        <p:nvSpPr>
          <p:cNvPr id="4" name="CuadroTexto 3"/>
          <p:cNvSpPr txBox="1"/>
          <p:nvPr/>
        </p:nvSpPr>
        <p:spPr>
          <a:xfrm>
            <a:off x="1890174" y="4111619"/>
            <a:ext cx="9022409" cy="54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2800" dirty="0">
                <a:solidFill>
                  <a:srgbClr val="000000"/>
                </a:solidFill>
              </a:rPr>
              <a:t>Objetos compactos que resultan de un colapso gravitacional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566" y="5236700"/>
            <a:ext cx="4431165" cy="3303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CuadroTexto 1"/>
          <p:cNvSpPr txBox="1">
            <a:spLocks noChangeArrowheads="1"/>
          </p:cNvSpPr>
          <p:nvPr/>
        </p:nvSpPr>
        <p:spPr bwMode="auto">
          <a:xfrm>
            <a:off x="681851" y="848925"/>
            <a:ext cx="11844302" cy="57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Cuando el proceso no es adiabático, para un mol de gas ideal debemos escribir</a:t>
            </a:r>
          </a:p>
        </p:txBody>
      </p:sp>
      <p:pic>
        <p:nvPicPr>
          <p:cNvPr id="8194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47" y="2488073"/>
            <a:ext cx="4610382" cy="77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CuadroTexto 3"/>
          <p:cNvSpPr txBox="1">
            <a:spLocks noChangeArrowheads="1"/>
          </p:cNvSpPr>
          <p:nvPr/>
        </p:nvSpPr>
        <p:spPr bwMode="auto">
          <a:xfrm>
            <a:off x="1887504" y="4434276"/>
            <a:ext cx="7193280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y ahora ya no es cierto que                   es igual a  </a:t>
            </a:r>
          </a:p>
        </p:txBody>
      </p:sp>
      <p:pic>
        <p:nvPicPr>
          <p:cNvPr id="8196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453" y="4515557"/>
            <a:ext cx="1318542" cy="43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86" y="4596836"/>
            <a:ext cx="1715911" cy="34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echa derecha 6"/>
          <p:cNvSpPr/>
          <p:nvPr/>
        </p:nvSpPr>
        <p:spPr>
          <a:xfrm>
            <a:off x="2770294" y="6260818"/>
            <a:ext cx="1905564" cy="6028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39" tIns="65020" rIns="130039" bIns="65020" anchor="ctr"/>
          <a:lstStyle/>
          <a:p>
            <a:pPr>
              <a:defRPr/>
            </a:pPr>
            <a:endParaRPr lang="es-ES"/>
          </a:p>
        </p:txBody>
      </p:sp>
      <p:sp>
        <p:nvSpPr>
          <p:cNvPr id="8199" name="CuadroTexto 7"/>
          <p:cNvSpPr txBox="1">
            <a:spLocks noChangeArrowheads="1"/>
          </p:cNvSpPr>
          <p:nvPr/>
        </p:nvSpPr>
        <p:spPr bwMode="auto">
          <a:xfrm>
            <a:off x="5418669" y="6260818"/>
            <a:ext cx="5244818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>
                <a:solidFill>
                  <a:srgbClr val="3366FF"/>
                </a:solidFill>
              </a:rPr>
              <a:t>Calor no es una diferencial exacta</a:t>
            </a:r>
          </a:p>
        </p:txBody>
      </p:sp>
    </p:spTree>
    <p:extLst>
      <p:ext uri="{BB962C8B-B14F-4D97-AF65-F5344CB8AC3E}">
        <p14:creationId xmlns:p14="http://schemas.microsoft.com/office/powerpoint/2010/main" val="4259319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CuadroTexto 1"/>
          <p:cNvSpPr txBox="1">
            <a:spLocks noChangeArrowheads="1"/>
          </p:cNvSpPr>
          <p:nvPr/>
        </p:nvSpPr>
        <p:spPr bwMode="auto">
          <a:xfrm>
            <a:off x="3632765" y="1485618"/>
            <a:ext cx="6096000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¡Es posible buscar un factor integrante!</a:t>
            </a:r>
          </a:p>
        </p:txBody>
      </p:sp>
      <p:sp>
        <p:nvSpPr>
          <p:cNvPr id="3" name="CuadroTexto 2"/>
          <p:cNvSpPr txBox="1">
            <a:spLocks noChangeArrowheads="1"/>
          </p:cNvSpPr>
          <p:nvPr/>
        </p:nvSpPr>
        <p:spPr bwMode="auto">
          <a:xfrm>
            <a:off x="244180" y="2808678"/>
            <a:ext cx="12464515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>
                <a:solidFill>
                  <a:srgbClr val="3366FF"/>
                </a:solidFill>
              </a:rPr>
              <a:t>Esto es la base del teorema de Carathéodory, el cual asegura que</a:t>
            </a:r>
          </a:p>
        </p:txBody>
      </p:sp>
      <p:sp>
        <p:nvSpPr>
          <p:cNvPr id="4" name="CuadroTexto 3"/>
          <p:cNvSpPr txBox="1">
            <a:spLocks noChangeArrowheads="1"/>
          </p:cNvSpPr>
          <p:nvPr/>
        </p:nvSpPr>
        <p:spPr bwMode="auto">
          <a:xfrm>
            <a:off x="-153183" y="4535878"/>
            <a:ext cx="13317749" cy="99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 dirty="0">
                <a:latin typeface="Arial"/>
                <a:cs typeface="Arial"/>
              </a:rPr>
              <a:t>Dada la forma lineal                        si en el entorno existen otros puntos a los</a:t>
            </a:r>
          </a:p>
          <a:p>
            <a:r>
              <a:rPr lang="es-ES" sz="2800" dirty="0">
                <a:latin typeface="Arial"/>
                <a:cs typeface="Arial"/>
              </a:rPr>
              <a:t>que no se puede acceder a lo largo de las curvas que son solución de la ecuación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55" y="4475391"/>
            <a:ext cx="1849119" cy="62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31" y="5820553"/>
            <a:ext cx="2844800" cy="600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/>
          <p:cNvSpPr txBox="1">
            <a:spLocks noChangeArrowheads="1"/>
          </p:cNvSpPr>
          <p:nvPr/>
        </p:nvSpPr>
        <p:spPr bwMode="auto">
          <a:xfrm>
            <a:off x="882792" y="6703343"/>
            <a:ext cx="7866098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entonces existen funciones                           tales que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353" y="6743983"/>
            <a:ext cx="1975555" cy="55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583" y="7951896"/>
            <a:ext cx="2293902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02" y="7951896"/>
            <a:ext cx="1067930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62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CuadroTexto 1"/>
          <p:cNvSpPr txBox="1">
            <a:spLocks noChangeArrowheads="1"/>
          </p:cNvSpPr>
          <p:nvPr/>
        </p:nvSpPr>
        <p:spPr bwMode="auto">
          <a:xfrm>
            <a:off x="1183076" y="742809"/>
            <a:ext cx="10717672" cy="144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En términos termodinámicos, el teorema de Carathéodory asegura la </a:t>
            </a:r>
          </a:p>
          <a:p>
            <a:r>
              <a:rPr lang="es-ES" sz="2800"/>
              <a:t>existencia de un factor integrante,          y además asegura la existencia </a:t>
            </a:r>
          </a:p>
          <a:p>
            <a:r>
              <a:rPr lang="es-ES" sz="2800"/>
              <a:t>de la función de estado, Entropía.</a:t>
            </a:r>
          </a:p>
        </p:txBody>
      </p:sp>
      <p:pic>
        <p:nvPicPr>
          <p:cNvPr id="10242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647" y="1183078"/>
            <a:ext cx="769902" cy="56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35" y="2917049"/>
            <a:ext cx="3921761" cy="591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/>
          <p:cNvSpPr txBox="1">
            <a:spLocks noChangeArrowheads="1"/>
          </p:cNvSpPr>
          <p:nvPr/>
        </p:nvSpPr>
        <p:spPr bwMode="auto">
          <a:xfrm>
            <a:off x="5558649" y="4215272"/>
            <a:ext cx="6965245" cy="144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Chandrasekhar desarrolla y enuncia las leyes </a:t>
            </a:r>
          </a:p>
          <a:p>
            <a:r>
              <a:rPr lang="es-ES" sz="2800"/>
              <a:t>de la termodinámica siguiendo el</a:t>
            </a:r>
          </a:p>
          <a:p>
            <a:r>
              <a:rPr lang="es-ES" sz="2800"/>
              <a:t>“punto de vista axiomático de Carathéodory”</a:t>
            </a:r>
          </a:p>
        </p:txBody>
      </p:sp>
    </p:spTree>
    <p:extLst>
      <p:ext uri="{BB962C8B-B14F-4D97-AF65-F5344CB8AC3E}">
        <p14:creationId xmlns:p14="http://schemas.microsoft.com/office/powerpoint/2010/main" val="384196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CuadroTexto 1"/>
          <p:cNvSpPr txBox="1">
            <a:spLocks noChangeArrowheads="1"/>
          </p:cNvSpPr>
          <p:nvPr/>
        </p:nvSpPr>
        <p:spPr bwMode="auto">
          <a:xfrm>
            <a:off x="3427975" y="582507"/>
            <a:ext cx="6909722" cy="83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CL" sz="4600">
                <a:solidFill>
                  <a:srgbClr val="FF0000"/>
                </a:solidFill>
              </a:rPr>
              <a:t>Postulado de carathéodory:</a:t>
            </a:r>
          </a:p>
        </p:txBody>
      </p:sp>
      <p:sp>
        <p:nvSpPr>
          <p:cNvPr id="11266" name="CuadroTexto 2"/>
          <p:cNvSpPr txBox="1">
            <a:spLocks noChangeArrowheads="1"/>
          </p:cNvSpPr>
          <p:nvPr/>
        </p:nvSpPr>
        <p:spPr bwMode="auto">
          <a:xfrm>
            <a:off x="1257583" y="3169920"/>
            <a:ext cx="10564142" cy="144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just"/>
            <a:r>
              <a:rPr lang="es-CL" sz="2800"/>
              <a:t>“ En la vecindad de cualquier estado de equilibrio de un sistema</a:t>
            </a:r>
          </a:p>
          <a:p>
            <a:pPr algn="just"/>
            <a:r>
              <a:rPr lang="es-CL" sz="2800"/>
              <a:t>Termodinámico hay estados arbitrariamente próximos, inaccesibles </a:t>
            </a:r>
          </a:p>
          <a:p>
            <a:pPr algn="just"/>
            <a:r>
              <a:rPr lang="es-CL" sz="2800"/>
              <a:t>mediantes procesos puramente adiabáticos”</a:t>
            </a:r>
          </a:p>
        </p:txBody>
      </p:sp>
    </p:spTree>
    <p:extLst>
      <p:ext uri="{BB962C8B-B14F-4D97-AF65-F5344CB8AC3E}">
        <p14:creationId xmlns:p14="http://schemas.microsoft.com/office/powerpoint/2010/main" val="1032644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uadroTexto 1"/>
          <p:cNvSpPr txBox="1">
            <a:spLocks noChangeArrowheads="1"/>
          </p:cNvSpPr>
          <p:nvPr/>
        </p:nvSpPr>
        <p:spPr bwMode="auto">
          <a:xfrm>
            <a:off x="1505938" y="602827"/>
            <a:ext cx="9516533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>
                <a:solidFill>
                  <a:srgbClr val="FF0000"/>
                </a:solidFill>
              </a:rPr>
              <a:t>Críticas y modernización del postulado pueden encontrarse en</a:t>
            </a:r>
          </a:p>
        </p:txBody>
      </p:sp>
      <p:pic>
        <p:nvPicPr>
          <p:cNvPr id="12290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05" y="2045546"/>
            <a:ext cx="8087360" cy="740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CuadroTexto 3"/>
          <p:cNvSpPr txBox="1">
            <a:spLocks noChangeArrowheads="1"/>
          </p:cNvSpPr>
          <p:nvPr/>
        </p:nvSpPr>
        <p:spPr bwMode="auto">
          <a:xfrm>
            <a:off x="2728323" y="1910081"/>
            <a:ext cx="754503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1.-</a:t>
            </a:r>
          </a:p>
        </p:txBody>
      </p:sp>
      <p:sp>
        <p:nvSpPr>
          <p:cNvPr id="12292" name="CuadroTexto 4"/>
          <p:cNvSpPr txBox="1">
            <a:spLocks noChangeArrowheads="1"/>
          </p:cNvSpPr>
          <p:nvPr/>
        </p:nvSpPr>
        <p:spPr bwMode="auto">
          <a:xfrm>
            <a:off x="2744128" y="2607736"/>
            <a:ext cx="754503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2.-</a:t>
            </a:r>
          </a:p>
        </p:txBody>
      </p:sp>
      <p:sp>
        <p:nvSpPr>
          <p:cNvPr id="12293" name="CuadroTexto 5"/>
          <p:cNvSpPr txBox="1">
            <a:spLocks noChangeArrowheads="1"/>
          </p:cNvSpPr>
          <p:nvPr/>
        </p:nvSpPr>
        <p:spPr bwMode="auto">
          <a:xfrm>
            <a:off x="2748642" y="3350543"/>
            <a:ext cx="754503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3.-</a:t>
            </a:r>
          </a:p>
        </p:txBody>
      </p:sp>
      <p:sp>
        <p:nvSpPr>
          <p:cNvPr id="12294" name="CuadroTexto 6"/>
          <p:cNvSpPr txBox="1">
            <a:spLocks noChangeArrowheads="1"/>
          </p:cNvSpPr>
          <p:nvPr/>
        </p:nvSpPr>
        <p:spPr bwMode="auto">
          <a:xfrm>
            <a:off x="2728323" y="4375576"/>
            <a:ext cx="754503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4.-</a:t>
            </a:r>
          </a:p>
        </p:txBody>
      </p:sp>
      <p:sp>
        <p:nvSpPr>
          <p:cNvPr id="12295" name="CuadroTexto 7"/>
          <p:cNvSpPr txBox="1">
            <a:spLocks noChangeArrowheads="1"/>
          </p:cNvSpPr>
          <p:nvPr/>
        </p:nvSpPr>
        <p:spPr bwMode="auto">
          <a:xfrm>
            <a:off x="2744128" y="5093548"/>
            <a:ext cx="754503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5.-</a:t>
            </a:r>
          </a:p>
        </p:txBody>
      </p:sp>
      <p:sp>
        <p:nvSpPr>
          <p:cNvPr id="12296" name="CuadroTexto 8"/>
          <p:cNvSpPr txBox="1">
            <a:spLocks noChangeArrowheads="1"/>
          </p:cNvSpPr>
          <p:nvPr/>
        </p:nvSpPr>
        <p:spPr bwMode="auto">
          <a:xfrm>
            <a:off x="2748642" y="5775398"/>
            <a:ext cx="754503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6.-</a:t>
            </a:r>
          </a:p>
        </p:txBody>
      </p:sp>
      <p:sp>
        <p:nvSpPr>
          <p:cNvPr id="12297" name="CuadroTexto 9"/>
          <p:cNvSpPr txBox="1">
            <a:spLocks noChangeArrowheads="1"/>
          </p:cNvSpPr>
          <p:nvPr/>
        </p:nvSpPr>
        <p:spPr bwMode="auto">
          <a:xfrm>
            <a:off x="2739611" y="6543041"/>
            <a:ext cx="754503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7.-</a:t>
            </a:r>
          </a:p>
        </p:txBody>
      </p:sp>
      <p:sp>
        <p:nvSpPr>
          <p:cNvPr id="12298" name="CuadroTexto 10"/>
          <p:cNvSpPr txBox="1">
            <a:spLocks noChangeArrowheads="1"/>
          </p:cNvSpPr>
          <p:nvPr/>
        </p:nvSpPr>
        <p:spPr bwMode="auto">
          <a:xfrm>
            <a:off x="2755418" y="7240696"/>
            <a:ext cx="754503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8.-</a:t>
            </a:r>
          </a:p>
        </p:txBody>
      </p:sp>
      <p:sp>
        <p:nvSpPr>
          <p:cNvPr id="12299" name="CuadroTexto 11"/>
          <p:cNvSpPr txBox="1">
            <a:spLocks noChangeArrowheads="1"/>
          </p:cNvSpPr>
          <p:nvPr/>
        </p:nvSpPr>
        <p:spPr bwMode="auto">
          <a:xfrm>
            <a:off x="2759933" y="7983503"/>
            <a:ext cx="754503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9.-</a:t>
            </a:r>
          </a:p>
        </p:txBody>
      </p:sp>
      <p:sp>
        <p:nvSpPr>
          <p:cNvPr id="12300" name="CuadroTexto 12"/>
          <p:cNvSpPr txBox="1">
            <a:spLocks noChangeArrowheads="1"/>
          </p:cNvSpPr>
          <p:nvPr/>
        </p:nvSpPr>
        <p:spPr bwMode="auto">
          <a:xfrm>
            <a:off x="2604555" y="8629228"/>
            <a:ext cx="988491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10.-</a:t>
            </a:r>
          </a:p>
        </p:txBody>
      </p:sp>
    </p:spTree>
    <p:extLst>
      <p:ext uri="{BB962C8B-B14F-4D97-AF65-F5344CB8AC3E}">
        <p14:creationId xmlns:p14="http://schemas.microsoft.com/office/powerpoint/2010/main" val="2730844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uadroTexto 1"/>
          <p:cNvSpPr txBox="1">
            <a:spLocks noChangeArrowheads="1"/>
          </p:cNvSpPr>
          <p:nvPr/>
        </p:nvSpPr>
        <p:spPr bwMode="auto">
          <a:xfrm>
            <a:off x="1826544" y="1284676"/>
            <a:ext cx="5906347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>
                <a:solidFill>
                  <a:srgbClr val="FF0000"/>
                </a:solidFill>
              </a:rPr>
              <a:t>Entre las críticas podemos mencionar:</a:t>
            </a:r>
          </a:p>
        </p:txBody>
      </p:sp>
      <p:pic>
        <p:nvPicPr>
          <p:cNvPr id="13314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22" y="3612446"/>
            <a:ext cx="9374293" cy="252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CuadroTexto 3"/>
          <p:cNvSpPr txBox="1">
            <a:spLocks noChangeArrowheads="1"/>
          </p:cNvSpPr>
          <p:nvPr/>
        </p:nvSpPr>
        <p:spPr bwMode="auto">
          <a:xfrm>
            <a:off x="7097063" y="6150188"/>
            <a:ext cx="2396028" cy="68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39" tIns="65020" rIns="130039" bIns="6502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Max Planck</a:t>
            </a:r>
          </a:p>
        </p:txBody>
      </p:sp>
    </p:spTree>
    <p:extLst>
      <p:ext uri="{BB962C8B-B14F-4D97-AF65-F5344CB8AC3E}">
        <p14:creationId xmlns:p14="http://schemas.microsoft.com/office/powerpoint/2010/main" val="2011162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CuadroTexto 1"/>
          <p:cNvSpPr txBox="1">
            <a:spLocks noChangeArrowheads="1"/>
          </p:cNvSpPr>
          <p:nvPr/>
        </p:nvSpPr>
        <p:spPr bwMode="auto">
          <a:xfrm>
            <a:off x="1345635" y="783450"/>
            <a:ext cx="10839592" cy="91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5100">
                <a:solidFill>
                  <a:srgbClr val="FF0000"/>
                </a:solidFill>
              </a:rPr>
              <a:t>Aplicación al agujero negro de Hayward</a:t>
            </a:r>
          </a:p>
        </p:txBody>
      </p:sp>
      <p:pic>
        <p:nvPicPr>
          <p:cNvPr id="14338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91" y="3323449"/>
            <a:ext cx="10205156" cy="308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32" y="2858347"/>
            <a:ext cx="6272107" cy="46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 descr="Foto de Gμν = κ Τμν-4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2" t="16244" r="15411" b="13402"/>
          <a:stretch/>
        </p:blipFill>
        <p:spPr>
          <a:xfrm>
            <a:off x="664707" y="5143557"/>
            <a:ext cx="2029522" cy="29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61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20" y="1244036"/>
            <a:ext cx="7477760" cy="111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382" y="3208303"/>
            <a:ext cx="1842347" cy="43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312" y="3163147"/>
            <a:ext cx="5707662" cy="95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170" y="4605867"/>
            <a:ext cx="4587804" cy="52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42" y="5730240"/>
            <a:ext cx="4208498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867" y="5946987"/>
            <a:ext cx="1571413" cy="4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80" y="7608711"/>
            <a:ext cx="4226560" cy="99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382" y="7807396"/>
            <a:ext cx="975360" cy="5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CuadroTexto 3"/>
          <p:cNvSpPr txBox="1">
            <a:spLocks noChangeArrowheads="1"/>
          </p:cNvSpPr>
          <p:nvPr/>
        </p:nvSpPr>
        <p:spPr bwMode="auto">
          <a:xfrm>
            <a:off x="1564641" y="742810"/>
            <a:ext cx="3761458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>
                <a:solidFill>
                  <a:srgbClr val="FF0000"/>
                </a:solidFill>
              </a:rPr>
              <a:t>La métrica para el ANH:</a:t>
            </a:r>
          </a:p>
        </p:txBody>
      </p:sp>
    </p:spTree>
    <p:extLst>
      <p:ext uri="{BB962C8B-B14F-4D97-AF65-F5344CB8AC3E}">
        <p14:creationId xmlns:p14="http://schemas.microsoft.com/office/powerpoint/2010/main" val="352706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8" y="1582703"/>
            <a:ext cx="4587804" cy="52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831" y="1582703"/>
            <a:ext cx="2004907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05" y="2959947"/>
            <a:ext cx="5527040" cy="63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587" y="4856481"/>
            <a:ext cx="2275840" cy="8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91" y="4856481"/>
            <a:ext cx="2926080" cy="102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916" y="7096196"/>
            <a:ext cx="3648569" cy="101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66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32" y="3257974"/>
            <a:ext cx="9157547" cy="540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73" y="556605"/>
            <a:ext cx="4208498" cy="121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27" y="2327176"/>
            <a:ext cx="5653476" cy="61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CuadroTexto 2"/>
          <p:cNvSpPr txBox="1">
            <a:spLocks noChangeArrowheads="1"/>
          </p:cNvSpPr>
          <p:nvPr/>
        </p:nvSpPr>
        <p:spPr bwMode="auto">
          <a:xfrm>
            <a:off x="1521609" y="661530"/>
            <a:ext cx="4707734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El discriminante cúbico:</a:t>
            </a:r>
          </a:p>
        </p:txBody>
      </p:sp>
      <p:sp>
        <p:nvSpPr>
          <p:cNvPr id="17413" name="CuadroTexto 6"/>
          <p:cNvSpPr txBox="1">
            <a:spLocks noChangeArrowheads="1"/>
          </p:cNvSpPr>
          <p:nvPr/>
        </p:nvSpPr>
        <p:spPr bwMode="auto">
          <a:xfrm>
            <a:off x="1589093" y="2235200"/>
            <a:ext cx="2387237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se anula en </a:t>
            </a:r>
          </a:p>
        </p:txBody>
      </p:sp>
    </p:spTree>
    <p:extLst>
      <p:ext uri="{BB962C8B-B14F-4D97-AF65-F5344CB8AC3E}">
        <p14:creationId xmlns:p14="http://schemas.microsoft.com/office/powerpoint/2010/main" val="69121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33738" y="686716"/>
            <a:ext cx="10735306" cy="54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2800" dirty="0">
                <a:solidFill>
                  <a:srgbClr val="000000"/>
                </a:solidFill>
              </a:rPr>
              <a:t>Dependiendo de sus propiedades, M, J, Q, el colapso puede concluir en:</a:t>
            </a:r>
          </a:p>
        </p:txBody>
      </p:sp>
      <p:pic>
        <p:nvPicPr>
          <p:cNvPr id="3" name="Imagen 2" descr="250px-Sirius_A_and_B_Hubble_ph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570" y="1903105"/>
            <a:ext cx="3175000" cy="34671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95935" y="5543205"/>
            <a:ext cx="2666483" cy="3871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1800" dirty="0">
                <a:solidFill>
                  <a:srgbClr val="000000"/>
                </a:solidFill>
              </a:rPr>
              <a:t>Sirio A y Sirio B (Foto: HST)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30393" y="2239011"/>
            <a:ext cx="258832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Enana blanca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185753" y="3814965"/>
            <a:ext cx="265843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Masa ~1.4 M</a:t>
            </a:r>
            <a:r>
              <a:rPr lang="es-ES" baseline="-25000" dirty="0">
                <a:solidFill>
                  <a:srgbClr val="000000"/>
                </a:solidFill>
              </a:rPr>
              <a:t>s</a:t>
            </a:r>
            <a:endParaRPr lang="es-ES" dirty="0">
              <a:solidFill>
                <a:srgbClr val="000000"/>
              </a:solidFill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1911435" y="4977040"/>
            <a:ext cx="987789" cy="1513627"/>
          </a:xfrm>
          <a:prstGeom prst="straightConnector1">
            <a:avLst/>
          </a:prstGeom>
          <a:noFill/>
          <a:ln w="25400" cap="flat">
            <a:solidFill>
              <a:srgbClr val="0065C1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CuadroTexto 9"/>
          <p:cNvSpPr txBox="1"/>
          <p:nvPr/>
        </p:nvSpPr>
        <p:spPr>
          <a:xfrm>
            <a:off x="833862" y="6590545"/>
            <a:ext cx="167027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Límite de </a:t>
            </a:r>
          </a:p>
          <a:p>
            <a:r>
              <a:rPr lang="es-ES" sz="2000" dirty="0" err="1">
                <a:solidFill>
                  <a:srgbClr val="000000"/>
                </a:solidFill>
              </a:rPr>
              <a:t>Chandrasekhar</a:t>
            </a:r>
            <a:endParaRPr lang="es-ES" sz="2000" dirty="0">
              <a:solidFill>
                <a:srgbClr val="000000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849" y="5534135"/>
            <a:ext cx="1778000" cy="2514600"/>
          </a:xfrm>
          <a:prstGeom prst="rect">
            <a:avLst/>
          </a:prstGeom>
        </p:spPr>
      </p:pic>
      <p:cxnSp>
        <p:nvCxnSpPr>
          <p:cNvPr id="14" name="Conector recto de flecha 13"/>
          <p:cNvCxnSpPr/>
          <p:nvPr/>
        </p:nvCxnSpPr>
        <p:spPr>
          <a:xfrm flipH="1" flipV="1">
            <a:off x="9400001" y="4589825"/>
            <a:ext cx="434627" cy="83930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Conector recto de flecha 15"/>
          <p:cNvCxnSpPr/>
          <p:nvPr/>
        </p:nvCxnSpPr>
        <p:spPr>
          <a:xfrm>
            <a:off x="4117394" y="2658660"/>
            <a:ext cx="526491" cy="0"/>
          </a:xfrm>
          <a:prstGeom prst="straightConnector1">
            <a:avLst/>
          </a:prstGeom>
          <a:noFill/>
          <a:ln w="25400" cap="flat">
            <a:solidFill>
              <a:srgbClr val="0065C1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CuadroTexto 17"/>
          <p:cNvSpPr txBox="1"/>
          <p:nvPr/>
        </p:nvSpPr>
        <p:spPr>
          <a:xfrm>
            <a:off x="4759427" y="2132076"/>
            <a:ext cx="2976104" cy="1025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Equilibrio con la gravedad se debe a la presión de electrones degenerados</a:t>
            </a:r>
          </a:p>
        </p:txBody>
      </p:sp>
    </p:spTree>
    <p:extLst>
      <p:ext uri="{BB962C8B-B14F-4D97-AF65-F5344CB8AC3E}">
        <p14:creationId xmlns:p14="http://schemas.microsoft.com/office/powerpoint/2010/main" val="16759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CuadroTexto 1"/>
          <p:cNvSpPr txBox="1">
            <a:spLocks noChangeArrowheads="1"/>
          </p:cNvSpPr>
          <p:nvPr/>
        </p:nvSpPr>
        <p:spPr bwMode="auto">
          <a:xfrm>
            <a:off x="211686" y="638952"/>
            <a:ext cx="4613733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CL"/>
              <a:t>Los horizontes resultan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3" y="1447236"/>
            <a:ext cx="5454791" cy="285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83" y="2594187"/>
            <a:ext cx="3684693" cy="11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3" y="5493174"/>
            <a:ext cx="7694507" cy="180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173" y="7696765"/>
            <a:ext cx="6159218" cy="104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81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31" y="1950720"/>
            <a:ext cx="8904676" cy="583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CuadroTexto 2"/>
          <p:cNvSpPr txBox="1">
            <a:spLocks noChangeArrowheads="1"/>
          </p:cNvSpPr>
          <p:nvPr/>
        </p:nvSpPr>
        <p:spPr bwMode="auto">
          <a:xfrm>
            <a:off x="310152" y="638952"/>
            <a:ext cx="3933634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CL"/>
              <a:t>Horizontes del ANH</a:t>
            </a:r>
          </a:p>
        </p:txBody>
      </p:sp>
    </p:spTree>
    <p:extLst>
      <p:ext uri="{BB962C8B-B14F-4D97-AF65-F5344CB8AC3E}">
        <p14:creationId xmlns:p14="http://schemas.microsoft.com/office/powerpoint/2010/main" val="964241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uadroTexto 1"/>
          <p:cNvSpPr txBox="1">
            <a:spLocks noChangeArrowheads="1"/>
          </p:cNvSpPr>
          <p:nvPr/>
        </p:nvSpPr>
        <p:spPr bwMode="auto">
          <a:xfrm>
            <a:off x="3061547" y="225779"/>
            <a:ext cx="6764302" cy="91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CL" sz="5100">
                <a:solidFill>
                  <a:srgbClr val="FF0000"/>
                </a:solidFill>
              </a:rPr>
              <a:t>Termodinámica del ANH</a:t>
            </a:r>
          </a:p>
        </p:txBody>
      </p:sp>
      <p:pic>
        <p:nvPicPr>
          <p:cNvPr id="20482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56" y="1347894"/>
            <a:ext cx="2492587" cy="111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507" y="2982525"/>
            <a:ext cx="4352996" cy="99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373" y="6190827"/>
            <a:ext cx="1842347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07" y="5845387"/>
            <a:ext cx="5165796" cy="119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CuadroTexto 3"/>
          <p:cNvSpPr txBox="1">
            <a:spLocks noChangeArrowheads="1"/>
          </p:cNvSpPr>
          <p:nvPr/>
        </p:nvSpPr>
        <p:spPr bwMode="auto">
          <a:xfrm>
            <a:off x="2262294" y="1551094"/>
            <a:ext cx="1937173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La entropía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4614898" y="6161476"/>
            <a:ext cx="1788160" cy="4605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>
              <a:defRPr/>
            </a:pPr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33" y="8003823"/>
            <a:ext cx="2185529" cy="54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/>
          <p:cNvSpPr txBox="1">
            <a:spLocks noChangeArrowheads="1"/>
          </p:cNvSpPr>
          <p:nvPr/>
        </p:nvSpPr>
        <p:spPr bwMode="auto">
          <a:xfrm>
            <a:off x="1825752" y="8019627"/>
            <a:ext cx="2442240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Postulamos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76" y="4495236"/>
            <a:ext cx="903111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11"/>
          <p:cNvSpPr txBox="1">
            <a:spLocks noChangeArrowheads="1"/>
          </p:cNvSpPr>
          <p:nvPr/>
        </p:nvSpPr>
        <p:spPr bwMode="auto">
          <a:xfrm>
            <a:off x="2386986" y="4362620"/>
            <a:ext cx="10073686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dirty="0"/>
              <a:t>son consideradas como las variables independientes</a:t>
            </a:r>
          </a:p>
        </p:txBody>
      </p:sp>
    </p:spTree>
    <p:extLst>
      <p:ext uri="{BB962C8B-B14F-4D97-AF65-F5344CB8AC3E}">
        <p14:creationId xmlns:p14="http://schemas.microsoft.com/office/powerpoint/2010/main" val="326812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96" y="934720"/>
            <a:ext cx="2275840" cy="12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348" y="952782"/>
            <a:ext cx="4497493" cy="121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738" y="934720"/>
            <a:ext cx="1661724" cy="95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1" y="3154116"/>
            <a:ext cx="8188961" cy="505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7" y="8547947"/>
            <a:ext cx="5608320" cy="95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90" y="8547948"/>
            <a:ext cx="6644639" cy="9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0" y="2162952"/>
            <a:ext cx="5163537" cy="80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8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841" y="1259840"/>
            <a:ext cx="7080391" cy="95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54" y="2524196"/>
            <a:ext cx="8561493" cy="554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21" y="8324427"/>
            <a:ext cx="3919502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CuadroTexto 2"/>
          <p:cNvSpPr txBox="1">
            <a:spLocks noChangeArrowheads="1"/>
          </p:cNvSpPr>
          <p:nvPr/>
        </p:nvSpPr>
        <p:spPr bwMode="auto">
          <a:xfrm>
            <a:off x="1363698" y="401884"/>
            <a:ext cx="10588978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La fuerza generalizada de Hayward (Variable canónica conjugada de   )</a:t>
            </a:r>
          </a:p>
        </p:txBody>
      </p:sp>
      <p:pic>
        <p:nvPicPr>
          <p:cNvPr id="22533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027" y="514773"/>
            <a:ext cx="234809" cy="4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35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CuadroTexto 1"/>
          <p:cNvSpPr txBox="1">
            <a:spLocks noChangeArrowheads="1"/>
          </p:cNvSpPr>
          <p:nvPr/>
        </p:nvSpPr>
        <p:spPr bwMode="auto">
          <a:xfrm>
            <a:off x="1081477" y="3016391"/>
            <a:ext cx="8177671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La homogeneidad del sistema se refleja en la 1-forma</a:t>
            </a:r>
          </a:p>
        </p:txBody>
      </p:sp>
      <p:pic>
        <p:nvPicPr>
          <p:cNvPr id="23554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27" y="4233334"/>
            <a:ext cx="3449884" cy="57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85" y="5786685"/>
            <a:ext cx="559929" cy="4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CuadroTexto 4"/>
          <p:cNvSpPr txBox="1">
            <a:spLocks noChangeArrowheads="1"/>
          </p:cNvSpPr>
          <p:nvPr/>
        </p:nvSpPr>
        <p:spPr bwMode="auto">
          <a:xfrm>
            <a:off x="2097477" y="5698631"/>
            <a:ext cx="4574258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representa la energía interna</a:t>
            </a:r>
          </a:p>
        </p:txBody>
      </p:sp>
      <p:pic>
        <p:nvPicPr>
          <p:cNvPr id="23557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72" y="7288106"/>
            <a:ext cx="1192107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CuadroTexto 6"/>
          <p:cNvSpPr txBox="1">
            <a:spLocks noChangeArrowheads="1"/>
          </p:cNvSpPr>
          <p:nvPr/>
        </p:nvSpPr>
        <p:spPr bwMode="auto">
          <a:xfrm>
            <a:off x="2497103" y="7188764"/>
            <a:ext cx="8611164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representa el trabajo (básicamente un acople mecánico)</a:t>
            </a:r>
          </a:p>
        </p:txBody>
      </p:sp>
    </p:spTree>
    <p:extLst>
      <p:ext uri="{BB962C8B-B14F-4D97-AF65-F5344CB8AC3E}">
        <p14:creationId xmlns:p14="http://schemas.microsoft.com/office/powerpoint/2010/main" val="1042542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CuadroTexto 2"/>
          <p:cNvSpPr txBox="1">
            <a:spLocks noChangeArrowheads="1"/>
          </p:cNvSpPr>
          <p:nvPr/>
        </p:nvSpPr>
        <p:spPr bwMode="auto">
          <a:xfrm>
            <a:off x="839893" y="638952"/>
            <a:ext cx="3982720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CL" sz="2800"/>
              <a:t>Energía libre de Hayward</a:t>
            </a:r>
          </a:p>
        </p:txBody>
      </p:sp>
      <p:pic>
        <p:nvPicPr>
          <p:cNvPr id="24578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831" y="1332089"/>
            <a:ext cx="4569742" cy="83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938" y="7394223"/>
            <a:ext cx="4894862" cy="101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431" y="8681156"/>
            <a:ext cx="4045938" cy="95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778" y="7592908"/>
            <a:ext cx="1029547" cy="59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779" y="8681156"/>
            <a:ext cx="1083733" cy="57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04" y="2330027"/>
            <a:ext cx="7870613" cy="473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579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CuadroTexto 2"/>
          <p:cNvSpPr txBox="1">
            <a:spLocks noChangeArrowheads="1"/>
          </p:cNvSpPr>
          <p:nvPr/>
        </p:nvSpPr>
        <p:spPr bwMode="auto">
          <a:xfrm>
            <a:off x="839894" y="638952"/>
            <a:ext cx="7157156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CL" sz="2800"/>
              <a:t>La entropía es función homogénea de grado 2: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42" y="1386276"/>
            <a:ext cx="4262684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859" y="4876800"/>
            <a:ext cx="9139484" cy="447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42" y="3583094"/>
            <a:ext cx="4425244" cy="113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/>
          <p:cNvSpPr txBox="1">
            <a:spLocks noChangeArrowheads="1"/>
          </p:cNvSpPr>
          <p:nvPr/>
        </p:nvSpPr>
        <p:spPr bwMode="auto">
          <a:xfrm>
            <a:off x="8519244" y="968588"/>
            <a:ext cx="2834475" cy="179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Relación de </a:t>
            </a:r>
          </a:p>
          <a:p>
            <a:r>
              <a:rPr lang="es-ES"/>
              <a:t>Gibbs-Duhem </a:t>
            </a:r>
          </a:p>
          <a:p>
            <a:r>
              <a:rPr lang="es-ES"/>
              <a:t>para el ANH</a:t>
            </a:r>
          </a:p>
        </p:txBody>
      </p:sp>
      <p:sp>
        <p:nvSpPr>
          <p:cNvPr id="7" name="CuadroTexto 6"/>
          <p:cNvSpPr txBox="1">
            <a:spLocks noChangeArrowheads="1"/>
          </p:cNvSpPr>
          <p:nvPr/>
        </p:nvSpPr>
        <p:spPr bwMode="auto">
          <a:xfrm>
            <a:off x="943752" y="2828996"/>
            <a:ext cx="6391770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Es posible obtener la ecuación de estado:</a:t>
            </a:r>
          </a:p>
        </p:txBody>
      </p:sp>
    </p:spTree>
    <p:extLst>
      <p:ext uri="{BB962C8B-B14F-4D97-AF65-F5344CB8AC3E}">
        <p14:creationId xmlns:p14="http://schemas.microsoft.com/office/powerpoint/2010/main" val="78678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CuadroTexto 2"/>
          <p:cNvSpPr txBox="1">
            <a:spLocks noChangeArrowheads="1"/>
          </p:cNvSpPr>
          <p:nvPr/>
        </p:nvSpPr>
        <p:spPr bwMode="auto">
          <a:xfrm>
            <a:off x="612652" y="638952"/>
            <a:ext cx="2305860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CL"/>
              <a:t>La entalpía</a:t>
            </a:r>
          </a:p>
        </p:txBody>
      </p:sp>
      <p:pic>
        <p:nvPicPr>
          <p:cNvPr id="26626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3" y="1544320"/>
            <a:ext cx="3630507" cy="54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98" y="1402081"/>
            <a:ext cx="3486009" cy="83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3185725"/>
            <a:ext cx="8435058" cy="5581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398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CuadroTexto 2"/>
          <p:cNvSpPr txBox="1">
            <a:spLocks noChangeArrowheads="1"/>
          </p:cNvSpPr>
          <p:nvPr/>
        </p:nvSpPr>
        <p:spPr bwMode="auto">
          <a:xfrm>
            <a:off x="4753158" y="377050"/>
            <a:ext cx="3263679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CL"/>
              <a:t>El diagrama T-S:</a:t>
            </a:r>
          </a:p>
        </p:txBody>
      </p:sp>
      <p:pic>
        <p:nvPicPr>
          <p:cNvPr id="27650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344" y="1550262"/>
            <a:ext cx="2582898" cy="95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CuadroTexto 3"/>
          <p:cNvSpPr txBox="1">
            <a:spLocks noChangeArrowheads="1"/>
          </p:cNvSpPr>
          <p:nvPr/>
        </p:nvSpPr>
        <p:spPr bwMode="auto">
          <a:xfrm>
            <a:off x="91241" y="1609797"/>
            <a:ext cx="5195548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Para AN de Schwarzschild:</a:t>
            </a:r>
          </a:p>
        </p:txBody>
      </p:sp>
      <p:pic>
        <p:nvPicPr>
          <p:cNvPr id="27652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040" y="8629227"/>
            <a:ext cx="4100124" cy="75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03" y="2880925"/>
            <a:ext cx="7545493" cy="520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CuadroTexto 6"/>
          <p:cNvSpPr txBox="1">
            <a:spLocks noChangeArrowheads="1"/>
          </p:cNvSpPr>
          <p:nvPr/>
        </p:nvSpPr>
        <p:spPr bwMode="auto">
          <a:xfrm>
            <a:off x="8053375" y="8699219"/>
            <a:ext cx="5299242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Postulado de Nerst- Planck</a:t>
            </a:r>
          </a:p>
        </p:txBody>
      </p:sp>
    </p:spTree>
    <p:extLst>
      <p:ext uri="{BB962C8B-B14F-4D97-AF65-F5344CB8AC3E}">
        <p14:creationId xmlns:p14="http://schemas.microsoft.com/office/powerpoint/2010/main" val="97368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33738" y="725161"/>
            <a:ext cx="10735306" cy="54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2800" dirty="0">
                <a:solidFill>
                  <a:srgbClr val="000000"/>
                </a:solidFill>
              </a:rPr>
              <a:t>Dependiendo de sus propiedades, M, J, Q, el colapso puede concluir en: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613096" y="2911210"/>
            <a:ext cx="208473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Estrella de </a:t>
            </a:r>
          </a:p>
          <a:p>
            <a:r>
              <a:rPr lang="es-ES" dirty="0">
                <a:solidFill>
                  <a:srgbClr val="000000"/>
                </a:solidFill>
              </a:rPr>
              <a:t>Neutrones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813838" y="5151372"/>
            <a:ext cx="391666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Masa ~1.4 M</a:t>
            </a:r>
            <a:r>
              <a:rPr lang="es-ES" baseline="-25000" dirty="0">
                <a:solidFill>
                  <a:srgbClr val="000000"/>
                </a:solidFill>
              </a:rPr>
              <a:t>s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s-ES" dirty="0">
                <a:solidFill>
                  <a:srgbClr val="000000"/>
                </a:solidFill>
              </a:rPr>
              <a:t> 8 M</a:t>
            </a:r>
            <a:r>
              <a:rPr lang="es-ES" baseline="-25000" dirty="0">
                <a:solidFill>
                  <a:srgbClr val="000000"/>
                </a:solidFill>
              </a:rPr>
              <a:t>s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681" y="3226560"/>
            <a:ext cx="4336263" cy="4829020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>
            <a:off x="4117394" y="3556550"/>
            <a:ext cx="526491" cy="0"/>
          </a:xfrm>
          <a:prstGeom prst="straightConnector1">
            <a:avLst/>
          </a:prstGeom>
          <a:noFill/>
          <a:ln w="25400" cap="flat">
            <a:solidFill>
              <a:srgbClr val="0065C1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CuadroTexto 12"/>
          <p:cNvSpPr txBox="1"/>
          <p:nvPr/>
        </p:nvSpPr>
        <p:spPr>
          <a:xfrm>
            <a:off x="4759427" y="3029966"/>
            <a:ext cx="2976104" cy="1025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Equilibrio con la gravedad se debe a la presión de neutrones degenerados</a:t>
            </a:r>
          </a:p>
        </p:txBody>
      </p:sp>
    </p:spTree>
    <p:extLst>
      <p:ext uri="{BB962C8B-B14F-4D97-AF65-F5344CB8AC3E}">
        <p14:creationId xmlns:p14="http://schemas.microsoft.com/office/powerpoint/2010/main" val="332383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CuadroTexto 2"/>
          <p:cNvSpPr txBox="1">
            <a:spLocks noChangeArrowheads="1"/>
          </p:cNvSpPr>
          <p:nvPr/>
        </p:nvSpPr>
        <p:spPr bwMode="auto">
          <a:xfrm>
            <a:off x="4666827" y="496712"/>
            <a:ext cx="3465688" cy="654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CL" sz="3400">
                <a:solidFill>
                  <a:srgbClr val="FF0000"/>
                </a:solidFill>
              </a:rPr>
              <a:t>Transición de fase</a:t>
            </a:r>
          </a:p>
        </p:txBody>
      </p:sp>
      <p:pic>
        <p:nvPicPr>
          <p:cNvPr id="2867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83" y="2982525"/>
            <a:ext cx="4190436" cy="108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/>
          <p:cNvSpPr txBox="1">
            <a:spLocks noChangeArrowheads="1"/>
          </p:cNvSpPr>
          <p:nvPr/>
        </p:nvSpPr>
        <p:spPr bwMode="auto">
          <a:xfrm>
            <a:off x="379676" y="5043876"/>
            <a:ext cx="5058942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Para el AN Schwarzschild: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83" y="6436925"/>
            <a:ext cx="4190436" cy="77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CuadroTexto 8"/>
          <p:cNvSpPr txBox="1">
            <a:spLocks noChangeArrowheads="1"/>
          </p:cNvSpPr>
          <p:nvPr/>
        </p:nvSpPr>
        <p:spPr bwMode="auto">
          <a:xfrm>
            <a:off x="869609" y="1519486"/>
            <a:ext cx="9346473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Consideremos el calor específico con l constante</a:t>
            </a:r>
          </a:p>
        </p:txBody>
      </p:sp>
      <p:sp>
        <p:nvSpPr>
          <p:cNvPr id="10" name="CuadroTexto 9"/>
          <p:cNvSpPr txBox="1">
            <a:spLocks noChangeArrowheads="1"/>
          </p:cNvSpPr>
          <p:nvPr/>
        </p:nvSpPr>
        <p:spPr bwMode="auto">
          <a:xfrm>
            <a:off x="2455923" y="7911253"/>
            <a:ext cx="7772350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Se calienta a medida que pierde energía</a:t>
            </a:r>
          </a:p>
        </p:txBody>
      </p:sp>
    </p:spTree>
    <p:extLst>
      <p:ext uri="{BB962C8B-B14F-4D97-AF65-F5344CB8AC3E}">
        <p14:creationId xmlns:p14="http://schemas.microsoft.com/office/powerpoint/2010/main" val="14573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1" y="2011681"/>
            <a:ext cx="3269262" cy="68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58" y="1867183"/>
            <a:ext cx="7387449" cy="102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711" y="4407183"/>
            <a:ext cx="7414542" cy="513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CuadroTexto 8"/>
          <p:cNvSpPr txBox="1">
            <a:spLocks noChangeArrowheads="1"/>
          </p:cNvSpPr>
          <p:nvPr/>
        </p:nvSpPr>
        <p:spPr bwMode="auto">
          <a:xfrm>
            <a:off x="1017430" y="1144695"/>
            <a:ext cx="4255311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Para el ANH tenemos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3" y="3352801"/>
            <a:ext cx="3377636" cy="55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4488463" y="3488267"/>
            <a:ext cx="1198881" cy="4244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>
              <a:defRPr/>
            </a:pPr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307" y="3497299"/>
            <a:ext cx="3395698" cy="4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627" y="3379894"/>
            <a:ext cx="2004907" cy="5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548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03" y="1153725"/>
            <a:ext cx="1715911" cy="52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CuadroTexto 4"/>
          <p:cNvSpPr txBox="1">
            <a:spLocks noChangeArrowheads="1"/>
          </p:cNvSpPr>
          <p:nvPr/>
        </p:nvSpPr>
        <p:spPr bwMode="auto">
          <a:xfrm>
            <a:off x="3111218" y="1025400"/>
            <a:ext cx="6749158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permanecen finitos y continuos en </a:t>
            </a:r>
          </a:p>
        </p:txBody>
      </p:sp>
      <p:pic>
        <p:nvPicPr>
          <p:cNvPr id="30723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376" y="1223034"/>
            <a:ext cx="505742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19" y="2458721"/>
            <a:ext cx="4750364" cy="55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41" y="2512907"/>
            <a:ext cx="3341511" cy="4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18" y="3905956"/>
            <a:ext cx="5852160" cy="101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adroTexto 9"/>
          <p:cNvSpPr txBox="1">
            <a:spLocks noChangeArrowheads="1"/>
          </p:cNvSpPr>
          <p:nvPr/>
        </p:nvSpPr>
        <p:spPr bwMode="auto">
          <a:xfrm>
            <a:off x="627126" y="5339287"/>
            <a:ext cx="11782763" cy="56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Claramente la energía libre de Gibbs y sus primeras derivadas son continuas en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631" y="5475112"/>
            <a:ext cx="505742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lecha derecha 11"/>
          <p:cNvSpPr/>
          <p:nvPr/>
        </p:nvSpPr>
        <p:spPr>
          <a:xfrm>
            <a:off x="1180818" y="6850099"/>
            <a:ext cx="1072444" cy="39285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>
              <a:defRPr/>
            </a:pPr>
            <a:endParaRPr lang="es-ES"/>
          </a:p>
        </p:txBody>
      </p:sp>
      <p:sp>
        <p:nvSpPr>
          <p:cNvPr id="13" name="CuadroTexto 12"/>
          <p:cNvSpPr txBox="1">
            <a:spLocks noChangeArrowheads="1"/>
          </p:cNvSpPr>
          <p:nvPr/>
        </p:nvSpPr>
        <p:spPr bwMode="auto">
          <a:xfrm>
            <a:off x="2379766" y="6729790"/>
            <a:ext cx="7142520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dirty="0"/>
              <a:t>Transición de fase de segundo orden</a:t>
            </a:r>
          </a:p>
        </p:txBody>
      </p:sp>
    </p:spTree>
    <p:extLst>
      <p:ext uri="{BB962C8B-B14F-4D97-AF65-F5344CB8AC3E}">
        <p14:creationId xmlns:p14="http://schemas.microsoft.com/office/powerpoint/2010/main" val="100432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uadroTexto 1"/>
          <p:cNvSpPr txBox="1">
            <a:spLocks noChangeArrowheads="1"/>
          </p:cNvSpPr>
          <p:nvPr/>
        </p:nvSpPr>
        <p:spPr bwMode="auto">
          <a:xfrm>
            <a:off x="2930596" y="480907"/>
            <a:ext cx="7525174" cy="91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5100">
                <a:solidFill>
                  <a:srgbClr val="FF0000"/>
                </a:solidFill>
              </a:rPr>
              <a:t>Análisis adiabático del ANH</a:t>
            </a:r>
          </a:p>
        </p:txBody>
      </p:sp>
      <p:pic>
        <p:nvPicPr>
          <p:cNvPr id="31746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78" y="2512908"/>
            <a:ext cx="8236373" cy="182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98" y="2099734"/>
            <a:ext cx="4292036" cy="41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038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CuadroTexto 1"/>
          <p:cNvSpPr txBox="1">
            <a:spLocks noChangeArrowheads="1"/>
          </p:cNvSpPr>
          <p:nvPr/>
        </p:nvSpPr>
        <p:spPr bwMode="auto">
          <a:xfrm>
            <a:off x="2930596" y="480907"/>
            <a:ext cx="7525174" cy="91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5100">
                <a:solidFill>
                  <a:srgbClr val="FF0000"/>
                </a:solidFill>
              </a:rPr>
              <a:t>Análisis adiabático del ANH</a:t>
            </a:r>
          </a:p>
        </p:txBody>
      </p:sp>
      <p:sp>
        <p:nvSpPr>
          <p:cNvPr id="32770" name="CuadroTexto 2"/>
          <p:cNvSpPr txBox="1">
            <a:spLocks noChangeArrowheads="1"/>
          </p:cNvSpPr>
          <p:nvPr/>
        </p:nvSpPr>
        <p:spPr bwMode="auto">
          <a:xfrm>
            <a:off x="1392678" y="2287130"/>
            <a:ext cx="11738930" cy="56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 dirty="0"/>
              <a:t>Sea                               el valor del radio de </a:t>
            </a:r>
            <a:r>
              <a:rPr lang="es-ES" sz="2800" dirty="0" err="1"/>
              <a:t>Schwarzschild</a:t>
            </a:r>
            <a:r>
              <a:rPr lang="es-ES" sz="2800" dirty="0"/>
              <a:t> en el límite extremo.</a:t>
            </a:r>
          </a:p>
        </p:txBody>
      </p:sp>
      <p:pic>
        <p:nvPicPr>
          <p:cNvPr id="32771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45" y="2326820"/>
            <a:ext cx="2366151" cy="5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CuadroTexto 4"/>
          <p:cNvSpPr txBox="1">
            <a:spLocks noChangeArrowheads="1"/>
          </p:cNvSpPr>
          <p:nvPr/>
        </p:nvSpPr>
        <p:spPr bwMode="auto">
          <a:xfrm>
            <a:off x="959212" y="3271521"/>
            <a:ext cx="5012956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Acá la fuerza de Hayward</a:t>
            </a:r>
          </a:p>
        </p:txBody>
      </p:sp>
      <p:pic>
        <p:nvPicPr>
          <p:cNvPr id="32773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68" y="3396906"/>
            <a:ext cx="2167467" cy="55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853" y="4569742"/>
            <a:ext cx="2041031" cy="59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 recto de flecha 8"/>
          <p:cNvCxnSpPr/>
          <p:nvPr/>
        </p:nvCxnSpPr>
        <p:spPr>
          <a:xfrm>
            <a:off x="2941886" y="4856481"/>
            <a:ext cx="19552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138" y="6231467"/>
            <a:ext cx="6520462" cy="90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25" y="7775787"/>
            <a:ext cx="2474524" cy="54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634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uadroTexto 1"/>
          <p:cNvSpPr txBox="1">
            <a:spLocks noChangeArrowheads="1"/>
          </p:cNvSpPr>
          <p:nvPr/>
        </p:nvSpPr>
        <p:spPr bwMode="auto">
          <a:xfrm>
            <a:off x="1887502" y="1946204"/>
            <a:ext cx="3350542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La condición isoareal</a:t>
            </a:r>
          </a:p>
        </p:txBody>
      </p:sp>
      <p:pic>
        <p:nvPicPr>
          <p:cNvPr id="33794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67" y="2043289"/>
            <a:ext cx="1408853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echa derecha 3"/>
          <p:cNvSpPr/>
          <p:nvPr/>
        </p:nvSpPr>
        <p:spPr>
          <a:xfrm>
            <a:off x="6823005" y="2126826"/>
            <a:ext cx="681849" cy="2889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>
              <a:defRPr/>
            </a:pPr>
            <a:endParaRPr lang="es-ES"/>
          </a:p>
        </p:txBody>
      </p:sp>
      <p:pic>
        <p:nvPicPr>
          <p:cNvPr id="33796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356" y="2077156"/>
            <a:ext cx="1463040" cy="39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5"/>
          <p:cNvSpPr txBox="1">
            <a:spLocks noChangeArrowheads="1"/>
          </p:cNvSpPr>
          <p:nvPr/>
        </p:nvSpPr>
        <p:spPr bwMode="auto">
          <a:xfrm>
            <a:off x="1887503" y="3210560"/>
            <a:ext cx="9796498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Pero los estados extremos aun satisfacen la ecuación de Pfaffian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547" y="4380089"/>
            <a:ext cx="2275840" cy="43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26" y="4380089"/>
            <a:ext cx="1752036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65" y="1124373"/>
            <a:ext cx="2474524" cy="54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uadroTexto 9"/>
          <p:cNvSpPr txBox="1">
            <a:spLocks noChangeArrowheads="1"/>
          </p:cNvSpPr>
          <p:nvPr/>
        </p:nvSpPr>
        <p:spPr bwMode="auto">
          <a:xfrm>
            <a:off x="1174045" y="5843130"/>
            <a:ext cx="11582400" cy="100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>
                <a:solidFill>
                  <a:srgbClr val="FF0000"/>
                </a:solidFill>
              </a:rPr>
              <a:t>Luego, las transformaciones adiabáticas NO son transformaciones isoareales</a:t>
            </a:r>
          </a:p>
          <a:p>
            <a:r>
              <a:rPr lang="es-ES" sz="2800">
                <a:solidFill>
                  <a:srgbClr val="FF0000"/>
                </a:solidFill>
              </a:rPr>
              <a:t>en la sub-variedad extrema</a:t>
            </a:r>
          </a:p>
        </p:txBody>
      </p:sp>
      <p:sp>
        <p:nvSpPr>
          <p:cNvPr id="11" name="CuadroTexto 10"/>
          <p:cNvSpPr txBox="1">
            <a:spLocks noChangeArrowheads="1"/>
          </p:cNvSpPr>
          <p:nvPr/>
        </p:nvSpPr>
        <p:spPr bwMode="auto">
          <a:xfrm>
            <a:off x="1363698" y="7647095"/>
            <a:ext cx="11776569" cy="100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Volveremos más adelante a esto, pero por ahora diremos que la sub-variedad</a:t>
            </a:r>
          </a:p>
          <a:p>
            <a:r>
              <a:rPr lang="es-ES" sz="2800"/>
              <a:t>extrema es un borde de la variedad adiabática.</a:t>
            </a:r>
          </a:p>
        </p:txBody>
      </p:sp>
    </p:spTree>
    <p:extLst>
      <p:ext uri="{BB962C8B-B14F-4D97-AF65-F5344CB8AC3E}">
        <p14:creationId xmlns:p14="http://schemas.microsoft.com/office/powerpoint/2010/main" val="44340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uadroTexto 1"/>
          <p:cNvSpPr txBox="1">
            <a:spLocks noChangeArrowheads="1"/>
          </p:cNvSpPr>
          <p:nvPr/>
        </p:nvSpPr>
        <p:spPr bwMode="auto">
          <a:xfrm>
            <a:off x="1083733" y="1124373"/>
            <a:ext cx="10848623" cy="188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Para los estados no-extremos la situación es muy diferente, ya que </a:t>
            </a:r>
          </a:p>
          <a:p>
            <a:r>
              <a:rPr lang="es-ES" sz="2800"/>
              <a:t>es posible obtener soluciones a la ecuación isoareal, y de esta forma, </a:t>
            </a:r>
          </a:p>
          <a:p>
            <a:r>
              <a:rPr lang="es-ES" sz="2800"/>
              <a:t>generar una foliación en el espacio de parámetros del ANH, cuyas hojas </a:t>
            </a:r>
          </a:p>
          <a:p>
            <a:r>
              <a:rPr lang="es-ES" sz="2800"/>
              <a:t>son las superficies </a:t>
            </a:r>
          </a:p>
        </p:txBody>
      </p:sp>
      <p:pic>
        <p:nvPicPr>
          <p:cNvPr id="34818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49" y="2515164"/>
            <a:ext cx="1788160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/>
          <p:cNvSpPr txBox="1">
            <a:spLocks noChangeArrowheads="1"/>
          </p:cNvSpPr>
          <p:nvPr/>
        </p:nvSpPr>
        <p:spPr bwMode="auto">
          <a:xfrm>
            <a:off x="1223715" y="3854027"/>
            <a:ext cx="6856872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En efecto, realizando el cambio de variables: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18" y="4739076"/>
            <a:ext cx="957298" cy="52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52" y="4684890"/>
            <a:ext cx="1878471" cy="5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/>
          <p:cNvSpPr txBox="1">
            <a:spLocks noChangeArrowheads="1"/>
          </p:cNvSpPr>
          <p:nvPr/>
        </p:nvSpPr>
        <p:spPr bwMode="auto">
          <a:xfrm>
            <a:off x="1244037" y="5680569"/>
            <a:ext cx="1621084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Tenemos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78" y="6150187"/>
            <a:ext cx="5219982" cy="113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587" y="6308231"/>
            <a:ext cx="1029547" cy="4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90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82" y="1334347"/>
            <a:ext cx="5219982" cy="113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92" y="1490133"/>
            <a:ext cx="1029547" cy="4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echa derecha 10"/>
          <p:cNvSpPr/>
          <p:nvPr/>
        </p:nvSpPr>
        <p:spPr>
          <a:xfrm>
            <a:off x="912142" y="3312161"/>
            <a:ext cx="1465298" cy="541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>
              <a:defRPr/>
            </a:pPr>
            <a:endParaRPr lang="es-ES"/>
          </a:p>
        </p:txBody>
      </p:sp>
      <p:sp>
        <p:nvSpPr>
          <p:cNvPr id="12" name="CuadroTexto 11"/>
          <p:cNvSpPr txBox="1">
            <a:spLocks noChangeArrowheads="1"/>
          </p:cNvSpPr>
          <p:nvPr/>
        </p:nvSpPr>
        <p:spPr bwMode="auto">
          <a:xfrm>
            <a:off x="2898987" y="2889955"/>
            <a:ext cx="8062525" cy="144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Los estados que se conectan adiabáticamente con el </a:t>
            </a:r>
          </a:p>
          <a:p>
            <a:r>
              <a:rPr lang="es-ES" sz="2800"/>
              <a:t>estado inicial del ANH son soluciones al problema de</a:t>
            </a:r>
          </a:p>
          <a:p>
            <a:r>
              <a:rPr lang="es-ES" sz="2800"/>
              <a:t>Cauchy: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27" y="4316871"/>
            <a:ext cx="3449884" cy="110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uadroTexto 12"/>
          <p:cNvSpPr txBox="1">
            <a:spLocks noChangeArrowheads="1"/>
          </p:cNvSpPr>
          <p:nvPr/>
        </p:nvSpPr>
        <p:spPr bwMode="auto">
          <a:xfrm>
            <a:off x="3131538" y="5861191"/>
            <a:ext cx="2797386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Con la condición: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25" y="5861191"/>
            <a:ext cx="2131342" cy="55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165" y="5861191"/>
            <a:ext cx="1456267" cy="53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7132321"/>
            <a:ext cx="4118187" cy="121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lecha derecha 16"/>
          <p:cNvSpPr/>
          <p:nvPr/>
        </p:nvSpPr>
        <p:spPr>
          <a:xfrm>
            <a:off x="611859" y="7342293"/>
            <a:ext cx="1465297" cy="541867"/>
          </a:xfrm>
          <a:prstGeom prst="right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>
              <a:defRPr/>
            </a:pPr>
            <a:endParaRPr lang="es-ES">
              <a:solidFill>
                <a:srgbClr val="FF0000"/>
              </a:solidFill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387" y="7132321"/>
            <a:ext cx="6520462" cy="121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49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uadroTexto 1"/>
          <p:cNvSpPr txBox="1">
            <a:spLocks noChangeArrowheads="1"/>
          </p:cNvSpPr>
          <p:nvPr/>
        </p:nvSpPr>
        <p:spPr bwMode="auto">
          <a:xfrm>
            <a:off x="1363698" y="1826543"/>
            <a:ext cx="5755076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Esta ecuación admite dos soluciones, </a:t>
            </a:r>
          </a:p>
        </p:txBody>
      </p:sp>
      <p:pic>
        <p:nvPicPr>
          <p:cNvPr id="36866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792" y="1923626"/>
            <a:ext cx="668302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85" y="2959948"/>
            <a:ext cx="2962204" cy="52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049" y="2634828"/>
            <a:ext cx="4389120" cy="117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64" y="4118187"/>
            <a:ext cx="307058" cy="4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CuadroTexto 6"/>
          <p:cNvSpPr txBox="1">
            <a:spLocks noChangeArrowheads="1"/>
          </p:cNvSpPr>
          <p:nvPr/>
        </p:nvSpPr>
        <p:spPr bwMode="auto">
          <a:xfrm>
            <a:off x="2307449" y="4025618"/>
            <a:ext cx="8958862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es una constante determinada por las condiciones iniciales</a:t>
            </a:r>
          </a:p>
        </p:txBody>
      </p:sp>
      <p:sp>
        <p:nvSpPr>
          <p:cNvPr id="8" name="CuadroTexto 7"/>
          <p:cNvSpPr txBox="1">
            <a:spLocks noChangeArrowheads="1"/>
          </p:cNvSpPr>
          <p:nvPr/>
        </p:nvSpPr>
        <p:spPr bwMode="auto">
          <a:xfrm>
            <a:off x="1128889" y="4863254"/>
            <a:ext cx="11187290" cy="100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Para estados extremos,                   , de manera que el problema de Cauchy</a:t>
            </a:r>
          </a:p>
          <a:p>
            <a:r>
              <a:rPr lang="es-ES" sz="2800"/>
              <a:t>admite dos soluciones:             , 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67" y="5012267"/>
            <a:ext cx="1661724" cy="39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724" y="5470596"/>
            <a:ext cx="975360" cy="36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049" y="5382542"/>
            <a:ext cx="1697849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11"/>
          <p:cNvSpPr txBox="1">
            <a:spLocks noChangeArrowheads="1"/>
          </p:cNvSpPr>
          <p:nvPr/>
        </p:nvSpPr>
        <p:spPr bwMode="auto">
          <a:xfrm>
            <a:off x="1304996" y="6583680"/>
            <a:ext cx="9259147" cy="100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La primera corresponde a la transformación adiabática entre </a:t>
            </a:r>
          </a:p>
          <a:p>
            <a:r>
              <a:rPr lang="es-ES" sz="2800"/>
              <a:t>estados extremos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725" y="7588392"/>
            <a:ext cx="1481102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uadroTexto 13"/>
          <p:cNvSpPr txBox="1">
            <a:spLocks noChangeArrowheads="1"/>
          </p:cNvSpPr>
          <p:nvPr/>
        </p:nvSpPr>
        <p:spPr bwMode="auto">
          <a:xfrm>
            <a:off x="7324232" y="7439378"/>
            <a:ext cx="2578382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¡No es isoareal!</a:t>
            </a:r>
          </a:p>
        </p:txBody>
      </p:sp>
    </p:spTree>
    <p:extLst>
      <p:ext uri="{BB962C8B-B14F-4D97-AF65-F5344CB8AC3E}">
        <p14:creationId xmlns:p14="http://schemas.microsoft.com/office/powerpoint/2010/main" val="73448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 derecha 1"/>
          <p:cNvSpPr/>
          <p:nvPr/>
        </p:nvSpPr>
        <p:spPr>
          <a:xfrm>
            <a:off x="923432" y="1846862"/>
            <a:ext cx="1083733" cy="541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>
              <a:defRPr/>
            </a:pPr>
            <a:endParaRPr lang="es-ES"/>
          </a:p>
        </p:txBody>
      </p:sp>
      <p:sp>
        <p:nvSpPr>
          <p:cNvPr id="37890" name="CuadroTexto 2"/>
          <p:cNvSpPr txBox="1">
            <a:spLocks noChangeArrowheads="1"/>
          </p:cNvSpPr>
          <p:nvPr/>
        </p:nvSpPr>
        <p:spPr bwMode="auto">
          <a:xfrm>
            <a:off x="2228427" y="1663984"/>
            <a:ext cx="9572978" cy="100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Esta sentencia indica que el postulado                no es válida para estados extremos (existen algunas alternativas)</a:t>
            </a:r>
          </a:p>
        </p:txBody>
      </p:sp>
      <p:pic>
        <p:nvPicPr>
          <p:cNvPr id="37891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98" y="1785903"/>
            <a:ext cx="1119858" cy="43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/>
          <p:cNvSpPr txBox="1">
            <a:spLocks noChangeArrowheads="1"/>
          </p:cNvSpPr>
          <p:nvPr/>
        </p:nvSpPr>
        <p:spPr bwMode="auto">
          <a:xfrm>
            <a:off x="422205" y="3050259"/>
            <a:ext cx="12108462" cy="100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La segunda solución es mucho más complicada ya que conecta adiabáticamente</a:t>
            </a:r>
          </a:p>
          <a:p>
            <a:r>
              <a:rPr lang="es-ES" sz="2800"/>
              <a:t>estados extremos con estados no-extremos</a:t>
            </a:r>
          </a:p>
        </p:txBody>
      </p:sp>
      <p:sp>
        <p:nvSpPr>
          <p:cNvPr id="6" name="CuadroTexto 5"/>
          <p:cNvSpPr txBox="1">
            <a:spLocks noChangeArrowheads="1"/>
          </p:cNvSpPr>
          <p:nvPr/>
        </p:nvSpPr>
        <p:spPr bwMode="auto">
          <a:xfrm>
            <a:off x="40641" y="4434276"/>
            <a:ext cx="13081564" cy="100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Geométricamente, esto implica un cambio en la topología y, debido a la reversibilidad,</a:t>
            </a:r>
          </a:p>
          <a:p>
            <a:r>
              <a:rPr lang="es-ES" sz="2800"/>
              <a:t>problemas con la segunda y tercera ley de la termodinámica.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1" y="6892997"/>
            <a:ext cx="4131733" cy="274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/>
          <p:cNvSpPr txBox="1">
            <a:spLocks noChangeArrowheads="1"/>
          </p:cNvSpPr>
          <p:nvPr/>
        </p:nvSpPr>
        <p:spPr bwMode="auto">
          <a:xfrm>
            <a:off x="422206" y="5809263"/>
            <a:ext cx="4310097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¿Cómo solucionamos esto?</a:t>
            </a:r>
          </a:p>
        </p:txBody>
      </p:sp>
      <p:sp>
        <p:nvSpPr>
          <p:cNvPr id="9" name="CuadroTexto 8"/>
          <p:cNvSpPr txBox="1">
            <a:spLocks noChangeArrowheads="1"/>
          </p:cNvSpPr>
          <p:nvPr/>
        </p:nvSpPr>
        <p:spPr bwMode="auto">
          <a:xfrm>
            <a:off x="5680959" y="7726116"/>
            <a:ext cx="6086191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Es mejor eliminar esta solución</a:t>
            </a:r>
          </a:p>
        </p:txBody>
      </p:sp>
    </p:spTree>
    <p:extLst>
      <p:ext uri="{BB962C8B-B14F-4D97-AF65-F5344CB8AC3E}">
        <p14:creationId xmlns:p14="http://schemas.microsoft.com/office/powerpoint/2010/main" val="22973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La transformación de Lorentz inversa es dada por"/>
          <p:cNvSpPr txBox="1"/>
          <p:nvPr/>
        </p:nvSpPr>
        <p:spPr>
          <a:xfrm>
            <a:off x="1268436" y="400813"/>
            <a:ext cx="10467928" cy="111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normAutofit/>
          </a:bodyPr>
          <a:lstStyle>
            <a:lvl1pPr defTabSz="262889"/>
          </a:lstStyle>
          <a:p>
            <a:r>
              <a:rPr lang="es-ES_tradnl" u="sng" dirty="0">
                <a:solidFill>
                  <a:srgbClr val="000000"/>
                </a:solidFill>
              </a:rPr>
              <a:t>Agujeros negros y termodinámica de equilibrio</a:t>
            </a:r>
            <a:endParaRPr u="sng" dirty="0">
              <a:solidFill>
                <a:srgbClr val="00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033738" y="2007896"/>
            <a:ext cx="10735306" cy="54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2800" dirty="0">
                <a:solidFill>
                  <a:srgbClr val="000000"/>
                </a:solidFill>
              </a:rPr>
              <a:t>Dependiendo de sus propiedades, M, J, Q, el colapso puede concluir en: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960369" y="3145117"/>
            <a:ext cx="313362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Agujeros negros</a:t>
            </a:r>
          </a:p>
        </p:txBody>
      </p:sp>
      <p:pic>
        <p:nvPicPr>
          <p:cNvPr id="6" name="Imagen 5" descr="bh_M8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900" y="3530361"/>
            <a:ext cx="3429001" cy="51943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13165" y="5041151"/>
            <a:ext cx="24122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Masa &gt; 8 M</a:t>
            </a:r>
            <a:r>
              <a:rPr lang="es-ES" baseline="-25000" dirty="0">
                <a:solidFill>
                  <a:srgbClr val="000000"/>
                </a:solidFill>
              </a:rPr>
              <a:t>s</a:t>
            </a:r>
            <a:endParaRPr lang="es-ES" dirty="0">
              <a:solidFill>
                <a:srgbClr val="000000"/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4399634" y="3556550"/>
            <a:ext cx="526491" cy="0"/>
          </a:xfrm>
          <a:prstGeom prst="straightConnector1">
            <a:avLst/>
          </a:prstGeom>
          <a:noFill/>
          <a:ln w="25400" cap="flat">
            <a:solidFill>
              <a:srgbClr val="0065C1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CuadroTexto 8"/>
          <p:cNvSpPr txBox="1"/>
          <p:nvPr/>
        </p:nvSpPr>
        <p:spPr>
          <a:xfrm>
            <a:off x="5041667" y="2876078"/>
            <a:ext cx="2976104" cy="13336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marL="342882" indent="-342882" algn="l">
              <a:buFontTx/>
              <a:buChar char="-"/>
            </a:pPr>
            <a:r>
              <a:rPr lang="es-ES" sz="2000" dirty="0">
                <a:solidFill>
                  <a:srgbClr val="000000"/>
                </a:solidFill>
              </a:rPr>
              <a:t>Su interior es todo un misterio. </a:t>
            </a:r>
          </a:p>
          <a:p>
            <a:pPr marL="342882" indent="-342882" algn="l">
              <a:buFontTx/>
              <a:buChar char="-"/>
            </a:pPr>
            <a:r>
              <a:rPr lang="es-ES" sz="2000" dirty="0">
                <a:solidFill>
                  <a:srgbClr val="000000"/>
                </a:solidFill>
              </a:rPr>
              <a:t>Muchas investigaciones en distintos escenarios.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27" y="6139543"/>
            <a:ext cx="381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uadroTexto 1"/>
          <p:cNvSpPr txBox="1">
            <a:spLocks noChangeArrowheads="1"/>
          </p:cNvSpPr>
          <p:nvPr/>
        </p:nvSpPr>
        <p:spPr bwMode="auto">
          <a:xfrm>
            <a:off x="1002454" y="1325317"/>
            <a:ext cx="11566596" cy="100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Para                             y considerando un estado inicial arbitrario no-extremo,</a:t>
            </a:r>
          </a:p>
          <a:p>
            <a:r>
              <a:rPr lang="es-ES" sz="2800"/>
              <a:t>tenemos</a:t>
            </a:r>
          </a:p>
        </p:txBody>
      </p:sp>
      <p:pic>
        <p:nvPicPr>
          <p:cNvPr id="38914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10" y="1399822"/>
            <a:ext cx="2366151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0" y="2474525"/>
            <a:ext cx="6520462" cy="189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CuadroTexto 4"/>
          <p:cNvSpPr txBox="1">
            <a:spLocks noChangeArrowheads="1"/>
          </p:cNvSpPr>
          <p:nvPr/>
        </p:nvSpPr>
        <p:spPr bwMode="auto">
          <a:xfrm>
            <a:off x="1325316" y="4897121"/>
            <a:ext cx="3377636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Cuyas soluciones son</a:t>
            </a:r>
          </a:p>
        </p:txBody>
      </p:sp>
      <p:pic>
        <p:nvPicPr>
          <p:cNvPr id="38917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95" y="5800232"/>
            <a:ext cx="7206827" cy="108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480" y="6086969"/>
            <a:ext cx="1589476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574" y="7649351"/>
            <a:ext cx="6285653" cy="111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254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uadroTexto 1"/>
          <p:cNvSpPr txBox="1">
            <a:spLocks noChangeArrowheads="1"/>
          </p:cNvSpPr>
          <p:nvPr/>
        </p:nvSpPr>
        <p:spPr bwMode="auto">
          <a:xfrm>
            <a:off x="1083733" y="1223716"/>
            <a:ext cx="11189547" cy="100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Esto significa que, dada una configuración inicial para el ANH no-extremo,</a:t>
            </a:r>
          </a:p>
          <a:p>
            <a:r>
              <a:rPr lang="es-ES" sz="2800"/>
              <a:t>existen 6 posibles curvas que lo conectan adiabáticamente</a:t>
            </a:r>
          </a:p>
        </p:txBody>
      </p:sp>
      <p:pic>
        <p:nvPicPr>
          <p:cNvPr id="39938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76" y="2998329"/>
            <a:ext cx="3289583" cy="58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706" y="2763520"/>
            <a:ext cx="1264356" cy="4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707" y="3406987"/>
            <a:ext cx="1661724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CuadroTexto 5"/>
          <p:cNvSpPr txBox="1">
            <a:spLocks noChangeArrowheads="1"/>
          </p:cNvSpPr>
          <p:nvPr/>
        </p:nvSpPr>
        <p:spPr bwMode="auto">
          <a:xfrm>
            <a:off x="1244036" y="4194951"/>
            <a:ext cx="2962204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Si designamos por</a:t>
            </a:r>
          </a:p>
        </p:txBody>
      </p:sp>
      <p:pic>
        <p:nvPicPr>
          <p:cNvPr id="39942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78" y="4921955"/>
            <a:ext cx="614116" cy="4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CuadroTexto 7"/>
          <p:cNvSpPr txBox="1">
            <a:spLocks noChangeArrowheads="1"/>
          </p:cNvSpPr>
          <p:nvPr/>
        </p:nvSpPr>
        <p:spPr bwMode="auto">
          <a:xfrm>
            <a:off x="3179220" y="4867769"/>
            <a:ext cx="7651073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intersección de cada curva con el ANHE</a:t>
            </a:r>
          </a:p>
        </p:txBody>
      </p:sp>
      <p:pic>
        <p:nvPicPr>
          <p:cNvPr id="39944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38" y="5883769"/>
            <a:ext cx="559929" cy="43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CuadroTexto 9"/>
          <p:cNvSpPr txBox="1">
            <a:spLocks noChangeArrowheads="1"/>
          </p:cNvSpPr>
          <p:nvPr/>
        </p:nvSpPr>
        <p:spPr bwMode="auto">
          <a:xfrm>
            <a:off x="3182935" y="5825067"/>
            <a:ext cx="7350134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intersección de cada curva con el ANS</a:t>
            </a:r>
          </a:p>
        </p:txBody>
      </p:sp>
      <p:sp>
        <p:nvSpPr>
          <p:cNvPr id="39946" name="CuadroTexto 10"/>
          <p:cNvSpPr txBox="1">
            <a:spLocks noChangeArrowheads="1"/>
          </p:cNvSpPr>
          <p:nvPr/>
        </p:nvSpPr>
        <p:spPr bwMode="auto">
          <a:xfrm>
            <a:off x="1203396" y="7084907"/>
            <a:ext cx="2616764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Además, ya que </a:t>
            </a:r>
          </a:p>
        </p:txBody>
      </p:sp>
      <p:pic>
        <p:nvPicPr>
          <p:cNvPr id="39947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014" y="7179733"/>
            <a:ext cx="1986844" cy="4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8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574" y="7179734"/>
            <a:ext cx="4172373" cy="36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Conector recto de flecha 14"/>
          <p:cNvCxnSpPr/>
          <p:nvPr/>
        </p:nvCxnSpPr>
        <p:spPr>
          <a:xfrm>
            <a:off x="5949246" y="7400996"/>
            <a:ext cx="7540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950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636" y="7848036"/>
            <a:ext cx="4154311" cy="36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1" name="CuadroTexto 16"/>
          <p:cNvSpPr txBox="1">
            <a:spLocks noChangeArrowheads="1"/>
          </p:cNvSpPr>
          <p:nvPr/>
        </p:nvSpPr>
        <p:spPr bwMode="auto">
          <a:xfrm>
            <a:off x="1363698" y="8830170"/>
            <a:ext cx="1652693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También:</a:t>
            </a:r>
          </a:p>
        </p:txBody>
      </p:sp>
      <p:pic>
        <p:nvPicPr>
          <p:cNvPr id="39952" name="Imagen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99" y="8911450"/>
            <a:ext cx="1228231" cy="43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Conector recto de flecha 18"/>
          <p:cNvCxnSpPr/>
          <p:nvPr/>
        </p:nvCxnSpPr>
        <p:spPr>
          <a:xfrm>
            <a:off x="4319130" y="9123681"/>
            <a:ext cx="7540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954" name="Imagen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542" y="8584071"/>
            <a:ext cx="2239716" cy="379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5" name="Imagen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449" y="9146258"/>
            <a:ext cx="2510649" cy="39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6" name="Imagen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502" y="8940800"/>
            <a:ext cx="903111" cy="4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Conector recto de flecha 22"/>
          <p:cNvCxnSpPr/>
          <p:nvPr/>
        </p:nvCxnSpPr>
        <p:spPr>
          <a:xfrm>
            <a:off x="8105423" y="9146258"/>
            <a:ext cx="7540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958" name="CuadroTexto 23"/>
          <p:cNvSpPr txBox="1">
            <a:spLocks noChangeArrowheads="1"/>
          </p:cNvSpPr>
          <p:nvPr/>
        </p:nvSpPr>
        <p:spPr bwMode="auto">
          <a:xfrm>
            <a:off x="9521692" y="8710508"/>
            <a:ext cx="3401186" cy="123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Es estrictamente</a:t>
            </a:r>
          </a:p>
          <a:p>
            <a:r>
              <a:rPr lang="es-ES"/>
              <a:t>positiva</a:t>
            </a:r>
          </a:p>
        </p:txBody>
      </p:sp>
      <p:sp>
        <p:nvSpPr>
          <p:cNvPr id="25" name="Elipse 24"/>
          <p:cNvSpPr/>
          <p:nvPr/>
        </p:nvSpPr>
        <p:spPr>
          <a:xfrm>
            <a:off x="10144196" y="5064196"/>
            <a:ext cx="160302" cy="144498"/>
          </a:xfrm>
          <a:prstGeom prst="ellipse">
            <a:avLst/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>
              <a:defRPr/>
            </a:pPr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10150969" y="6039556"/>
            <a:ext cx="162560" cy="14449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029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13" y="1124373"/>
            <a:ext cx="10692836" cy="727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78" y="8791787"/>
            <a:ext cx="3088640" cy="39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94" y="8791787"/>
            <a:ext cx="1553351" cy="30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69" y="8764694"/>
            <a:ext cx="1679787" cy="2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64" y="8710507"/>
            <a:ext cx="1444978" cy="32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209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78" y="8791787"/>
            <a:ext cx="3088640" cy="39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94" y="8791787"/>
            <a:ext cx="1553351" cy="30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69" y="8764694"/>
            <a:ext cx="1679787" cy="2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964" y="8710507"/>
            <a:ext cx="1444978" cy="32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69" y="961814"/>
            <a:ext cx="10731218" cy="729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051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424658" y="1765583"/>
            <a:ext cx="9825849" cy="1882987"/>
          </a:xfrm>
          <a:prstGeom prst="rect">
            <a:avLst/>
          </a:prstGeom>
          <a:noFill/>
        </p:spPr>
        <p:txBody>
          <a:bodyPr wrap="none" lIns="130046" tIns="65023" rIns="130046" bIns="65023">
            <a:spAutoFit/>
          </a:bodyPr>
          <a:lstStyle/>
          <a:p>
            <a:pPr>
              <a:defRPr/>
            </a:pPr>
            <a:r>
              <a:rPr lang="es-ES" sz="2800" dirty="0"/>
              <a:t>Este resultado es crucial para poder excluir los estados extremos</a:t>
            </a:r>
          </a:p>
          <a:p>
            <a:pPr>
              <a:defRPr/>
            </a:pPr>
            <a:r>
              <a:rPr lang="es-ES" sz="2800" dirty="0"/>
              <a:t>de la variedad termodinámica:</a:t>
            </a:r>
          </a:p>
          <a:p>
            <a:pPr marL="487672" indent="-487672">
              <a:buFontTx/>
              <a:buChar char="-"/>
              <a:defRPr/>
            </a:pPr>
            <a:r>
              <a:rPr lang="es-ES" sz="2800" dirty="0"/>
              <a:t>Elegimos la solución         y el resto las eliminamos. </a:t>
            </a:r>
          </a:p>
          <a:p>
            <a:pPr marL="487672" indent="-487672">
              <a:buFontTx/>
              <a:buChar char="-"/>
              <a:defRPr/>
            </a:pPr>
            <a:r>
              <a:rPr lang="es-ES" sz="2800" dirty="0"/>
              <a:t>Caracterizamos la entropía como</a:t>
            </a:r>
          </a:p>
        </p:txBody>
      </p:sp>
      <p:pic>
        <p:nvPicPr>
          <p:cNvPr id="43010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844" y="1826543"/>
            <a:ext cx="1119858" cy="5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391" y="2777067"/>
            <a:ext cx="632178" cy="43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138" y="3924018"/>
            <a:ext cx="3016391" cy="149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CuadroTexto 10"/>
          <p:cNvSpPr txBox="1">
            <a:spLocks noChangeArrowheads="1"/>
          </p:cNvSpPr>
          <p:nvPr/>
        </p:nvSpPr>
        <p:spPr bwMode="auto">
          <a:xfrm>
            <a:off x="6920542" y="3919502"/>
            <a:ext cx="5164891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para estados no-extremos</a:t>
            </a:r>
          </a:p>
        </p:txBody>
      </p:sp>
      <p:sp>
        <p:nvSpPr>
          <p:cNvPr id="43014" name="CuadroTexto 11"/>
          <p:cNvSpPr txBox="1">
            <a:spLocks noChangeArrowheads="1"/>
          </p:cNvSpPr>
          <p:nvPr/>
        </p:nvSpPr>
        <p:spPr bwMode="auto">
          <a:xfrm>
            <a:off x="7020858" y="4662312"/>
            <a:ext cx="4537540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para estados extremos</a:t>
            </a:r>
          </a:p>
        </p:txBody>
      </p:sp>
    </p:spTree>
    <p:extLst>
      <p:ext uri="{BB962C8B-B14F-4D97-AF65-F5344CB8AC3E}">
        <p14:creationId xmlns:p14="http://schemas.microsoft.com/office/powerpoint/2010/main" val="3636304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uadroTexto 1"/>
          <p:cNvSpPr txBox="1">
            <a:spLocks noChangeArrowheads="1"/>
          </p:cNvSpPr>
          <p:nvPr/>
        </p:nvSpPr>
        <p:spPr bwMode="auto">
          <a:xfrm>
            <a:off x="-573292" y="1451752"/>
            <a:ext cx="14844523" cy="123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Para asegurar la correcta foliación de la variedad termodinámica seguimos las </a:t>
            </a:r>
          </a:p>
          <a:p>
            <a:r>
              <a:rPr lang="es-ES"/>
              <a:t>siguientes condiciones:</a:t>
            </a:r>
          </a:p>
        </p:txBody>
      </p:sp>
      <p:sp>
        <p:nvSpPr>
          <p:cNvPr id="44034" name="CuadroTexto 2"/>
          <p:cNvSpPr txBox="1">
            <a:spLocks noChangeArrowheads="1"/>
          </p:cNvSpPr>
          <p:nvPr/>
        </p:nvSpPr>
        <p:spPr bwMode="auto">
          <a:xfrm>
            <a:off x="1758810" y="2966720"/>
            <a:ext cx="650240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1.- </a:t>
            </a:r>
          </a:p>
        </p:txBody>
      </p:sp>
      <p:pic>
        <p:nvPicPr>
          <p:cNvPr id="44035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43" y="2966720"/>
            <a:ext cx="1481102" cy="101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7743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uadroTexto 1"/>
          <p:cNvSpPr txBox="1">
            <a:spLocks noChangeArrowheads="1"/>
          </p:cNvSpPr>
          <p:nvPr/>
        </p:nvSpPr>
        <p:spPr bwMode="auto">
          <a:xfrm>
            <a:off x="-573292" y="1451752"/>
            <a:ext cx="14844523" cy="123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Para asegurar la correcta foliación de la variedad termodinámica seguimos las </a:t>
            </a:r>
          </a:p>
          <a:p>
            <a:r>
              <a:rPr lang="es-ES"/>
              <a:t>siguientes condiciones:</a:t>
            </a:r>
          </a:p>
        </p:txBody>
      </p:sp>
      <p:sp>
        <p:nvSpPr>
          <p:cNvPr id="45058" name="CuadroTexto 2"/>
          <p:cNvSpPr txBox="1">
            <a:spLocks noChangeArrowheads="1"/>
          </p:cNvSpPr>
          <p:nvPr/>
        </p:nvSpPr>
        <p:spPr bwMode="auto">
          <a:xfrm>
            <a:off x="1758810" y="2966720"/>
            <a:ext cx="650240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1.- </a:t>
            </a:r>
          </a:p>
        </p:txBody>
      </p:sp>
      <p:pic>
        <p:nvPicPr>
          <p:cNvPr id="45059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43" y="2966720"/>
            <a:ext cx="1481102" cy="101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CuadroTexto 4"/>
          <p:cNvSpPr txBox="1">
            <a:spLocks noChangeArrowheads="1"/>
          </p:cNvSpPr>
          <p:nvPr/>
        </p:nvSpPr>
        <p:spPr bwMode="auto">
          <a:xfrm>
            <a:off x="-189234" y="4402668"/>
            <a:ext cx="13855145" cy="123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2.- Las variables decrecen cuando el ANH tiende al ANS, y crecen cuando </a:t>
            </a:r>
          </a:p>
          <a:p>
            <a:r>
              <a:rPr lang="es-ES"/>
              <a:t>      se aproximan al ANHE </a:t>
            </a:r>
          </a:p>
        </p:txBody>
      </p:sp>
      <p:pic>
        <p:nvPicPr>
          <p:cNvPr id="45061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59" y="5348677"/>
            <a:ext cx="7200053" cy="4366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318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uadroTexto 1"/>
          <p:cNvSpPr txBox="1">
            <a:spLocks noChangeArrowheads="1"/>
          </p:cNvSpPr>
          <p:nvPr/>
        </p:nvSpPr>
        <p:spPr bwMode="auto">
          <a:xfrm>
            <a:off x="-573292" y="1451752"/>
            <a:ext cx="14844523" cy="123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Para asegurar la correcta foliación de la variedad termodinámica seguimos las </a:t>
            </a:r>
          </a:p>
          <a:p>
            <a:r>
              <a:rPr lang="es-ES"/>
              <a:t>siguientes condiciones:</a:t>
            </a:r>
          </a:p>
        </p:txBody>
      </p:sp>
      <p:sp>
        <p:nvSpPr>
          <p:cNvPr id="46082" name="CuadroTexto 2"/>
          <p:cNvSpPr txBox="1">
            <a:spLocks noChangeArrowheads="1"/>
          </p:cNvSpPr>
          <p:nvPr/>
        </p:nvSpPr>
        <p:spPr bwMode="auto">
          <a:xfrm>
            <a:off x="1758810" y="2966720"/>
            <a:ext cx="650240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1.- </a:t>
            </a:r>
          </a:p>
        </p:txBody>
      </p:sp>
      <p:pic>
        <p:nvPicPr>
          <p:cNvPr id="46083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543" y="2966720"/>
            <a:ext cx="1481102" cy="101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CuadroTexto 4"/>
          <p:cNvSpPr txBox="1">
            <a:spLocks noChangeArrowheads="1"/>
          </p:cNvSpPr>
          <p:nvPr/>
        </p:nvSpPr>
        <p:spPr bwMode="auto">
          <a:xfrm>
            <a:off x="-189234" y="4402668"/>
            <a:ext cx="13855145" cy="123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2.- Las variables decrecen cuando el ANH tiende al ANS, y crecen cuando </a:t>
            </a:r>
          </a:p>
          <a:p>
            <a:r>
              <a:rPr lang="es-ES"/>
              <a:t>      se aproximan al ANHE </a:t>
            </a:r>
          </a:p>
        </p:txBody>
      </p:sp>
      <p:sp>
        <p:nvSpPr>
          <p:cNvPr id="46085" name="CuadroTexto 5"/>
          <p:cNvSpPr txBox="1">
            <a:spLocks noChangeArrowheads="1"/>
          </p:cNvSpPr>
          <p:nvPr/>
        </p:nvSpPr>
        <p:spPr bwMode="auto">
          <a:xfrm>
            <a:off x="631229" y="5942471"/>
            <a:ext cx="8175054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3.- Es válido el postulado de Carathéodory</a:t>
            </a:r>
          </a:p>
        </p:txBody>
      </p:sp>
    </p:spTree>
    <p:extLst>
      <p:ext uri="{BB962C8B-B14F-4D97-AF65-F5344CB8AC3E}">
        <p14:creationId xmlns:p14="http://schemas.microsoft.com/office/powerpoint/2010/main" val="28860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uadroTexto 1"/>
          <p:cNvSpPr txBox="1">
            <a:spLocks noChangeArrowheads="1"/>
          </p:cNvSpPr>
          <p:nvPr/>
        </p:nvSpPr>
        <p:spPr bwMode="auto">
          <a:xfrm>
            <a:off x="1533033" y="1451752"/>
            <a:ext cx="5944728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Luego, la solución física corresponde a</a:t>
            </a:r>
          </a:p>
        </p:txBody>
      </p:sp>
      <p:pic>
        <p:nvPicPr>
          <p:cNvPr id="47106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623" y="2251005"/>
            <a:ext cx="4930987" cy="113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CuadroTexto 7"/>
          <p:cNvSpPr txBox="1">
            <a:spLocks noChangeArrowheads="1"/>
          </p:cNvSpPr>
          <p:nvPr/>
        </p:nvSpPr>
        <p:spPr bwMode="auto">
          <a:xfrm>
            <a:off x="1533033" y="3942080"/>
            <a:ext cx="5504462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cuyo comportamiento asintótico es</a:t>
            </a:r>
          </a:p>
        </p:txBody>
      </p:sp>
      <p:pic>
        <p:nvPicPr>
          <p:cNvPr id="47108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235" y="4506524"/>
            <a:ext cx="2980267" cy="102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CuadroTexto 9"/>
          <p:cNvSpPr txBox="1">
            <a:spLocks noChangeArrowheads="1"/>
          </p:cNvSpPr>
          <p:nvPr/>
        </p:nvSpPr>
        <p:spPr bwMode="auto">
          <a:xfrm>
            <a:off x="1533032" y="5883769"/>
            <a:ext cx="4940018" cy="57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lo cual nos asegura la condición</a:t>
            </a:r>
          </a:p>
        </p:txBody>
      </p:sp>
      <p:pic>
        <p:nvPicPr>
          <p:cNvPr id="47110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56" y="6723662"/>
            <a:ext cx="1011484" cy="4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13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58" y="2095218"/>
            <a:ext cx="10765084" cy="5545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CuadroTexto 2"/>
          <p:cNvSpPr txBox="1">
            <a:spLocks noChangeArrowheads="1"/>
          </p:cNvSpPr>
          <p:nvPr/>
        </p:nvSpPr>
        <p:spPr bwMode="auto">
          <a:xfrm>
            <a:off x="2063609" y="1081476"/>
            <a:ext cx="7805138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Volumen adiabático generado por la solución física</a:t>
            </a:r>
          </a:p>
        </p:txBody>
      </p:sp>
    </p:spTree>
    <p:extLst>
      <p:ext uri="{BB962C8B-B14F-4D97-AF65-F5344CB8AC3E}">
        <p14:creationId xmlns:p14="http://schemas.microsoft.com/office/powerpoint/2010/main" val="280020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703953" y="1733091"/>
            <a:ext cx="7463185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marL="342882" indent="-342882" algn="l">
              <a:buFontTx/>
              <a:buChar char="-"/>
            </a:pPr>
            <a:r>
              <a:rPr lang="es-ES" sz="2000" dirty="0">
                <a:solidFill>
                  <a:srgbClr val="000000"/>
                </a:solidFill>
              </a:rPr>
              <a:t>J. </a:t>
            </a:r>
            <a:r>
              <a:rPr lang="es-ES" sz="2000" dirty="0" err="1">
                <a:solidFill>
                  <a:srgbClr val="000000"/>
                </a:solidFill>
              </a:rPr>
              <a:t>Michell</a:t>
            </a:r>
            <a:r>
              <a:rPr lang="es-ES" sz="2000" dirty="0">
                <a:solidFill>
                  <a:srgbClr val="000000"/>
                </a:solidFill>
              </a:rPr>
              <a:t> (1783) y P. Laplace (1796) describen la idea de un objeto muy denso del cual la luz no puede escapar.</a:t>
            </a:r>
          </a:p>
          <a:p>
            <a:pPr algn="l"/>
            <a:endParaRPr lang="es-ES" sz="2000" dirty="0">
              <a:solidFill>
                <a:srgbClr val="000000"/>
              </a:solidFill>
            </a:endParaRPr>
          </a:p>
          <a:p>
            <a:pPr algn="l"/>
            <a:endParaRPr lang="es-ES" sz="2000" dirty="0">
              <a:solidFill>
                <a:srgbClr val="000000"/>
              </a:solidFill>
            </a:endParaRPr>
          </a:p>
          <a:p>
            <a:pPr algn="l"/>
            <a:endParaRPr lang="es-ES" sz="2000" dirty="0">
              <a:solidFill>
                <a:srgbClr val="000000"/>
              </a:solidFill>
            </a:endParaRPr>
          </a:p>
          <a:p>
            <a:pPr algn="l"/>
            <a:endParaRPr lang="es-ES" sz="2000" dirty="0">
              <a:solidFill>
                <a:srgbClr val="000000"/>
              </a:solidFill>
            </a:endParaRPr>
          </a:p>
          <a:p>
            <a:pPr algn="l"/>
            <a:endParaRPr lang="es-ES" sz="2000" dirty="0">
              <a:solidFill>
                <a:srgbClr val="000000"/>
              </a:solidFill>
            </a:endParaRPr>
          </a:p>
          <a:p>
            <a:pPr algn="l"/>
            <a:endParaRPr lang="es-ES" sz="2000" dirty="0">
              <a:solidFill>
                <a:srgbClr val="000000"/>
              </a:solidFill>
            </a:endParaRPr>
          </a:p>
          <a:p>
            <a:pPr algn="l"/>
            <a:endParaRPr lang="es-ES" sz="2000" dirty="0">
              <a:solidFill>
                <a:srgbClr val="000000"/>
              </a:solidFill>
            </a:endParaRPr>
          </a:p>
          <a:p>
            <a:pPr algn="l"/>
            <a:endParaRPr lang="es-ES" sz="2000" dirty="0">
              <a:solidFill>
                <a:srgbClr val="00000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188" y="1733091"/>
            <a:ext cx="1934104" cy="237237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445" y="1733091"/>
            <a:ext cx="1607716" cy="241596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36" y="3619915"/>
            <a:ext cx="5785124" cy="516804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139" y="6620468"/>
            <a:ext cx="2251413" cy="12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957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uadroTexto 1"/>
          <p:cNvSpPr txBox="1">
            <a:spLocks noChangeArrowheads="1"/>
          </p:cNvSpPr>
          <p:nvPr/>
        </p:nvSpPr>
        <p:spPr bwMode="auto">
          <a:xfrm>
            <a:off x="5048392" y="871503"/>
            <a:ext cx="1867183" cy="91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5100">
                <a:solidFill>
                  <a:srgbClr val="FF0000"/>
                </a:solidFill>
              </a:rPr>
              <a:t>El BTZ </a:t>
            </a:r>
          </a:p>
        </p:txBody>
      </p:sp>
      <p:pic>
        <p:nvPicPr>
          <p:cNvPr id="49154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4" y="3558258"/>
            <a:ext cx="12584853" cy="253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05" y="2781582"/>
            <a:ext cx="6303716" cy="77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7754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1" y="3741139"/>
            <a:ext cx="6412089" cy="101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573" y="1424659"/>
            <a:ext cx="1481102" cy="43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70" y="1406596"/>
            <a:ext cx="1336604" cy="45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CuadroTexto 4"/>
          <p:cNvSpPr txBox="1">
            <a:spLocks noChangeArrowheads="1"/>
          </p:cNvSpPr>
          <p:nvPr/>
        </p:nvSpPr>
        <p:spPr bwMode="auto">
          <a:xfrm>
            <a:off x="1128890" y="625406"/>
            <a:ext cx="11638845" cy="100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Utilizando las masa y el momentum angular como variables termodinámicas,</a:t>
            </a:r>
          </a:p>
          <a:p>
            <a:r>
              <a:rPr lang="es-ES" sz="2800"/>
              <a:t>junto con</a:t>
            </a:r>
          </a:p>
        </p:txBody>
      </p:sp>
      <p:sp>
        <p:nvSpPr>
          <p:cNvPr id="50181" name="CuadroTexto 5"/>
          <p:cNvSpPr txBox="1">
            <a:spLocks noChangeArrowheads="1"/>
          </p:cNvSpPr>
          <p:nvPr/>
        </p:nvSpPr>
        <p:spPr bwMode="auto">
          <a:xfrm>
            <a:off x="1451752" y="2871893"/>
            <a:ext cx="2212622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tenemos que </a:t>
            </a:r>
          </a:p>
        </p:txBody>
      </p:sp>
      <p:sp>
        <p:nvSpPr>
          <p:cNvPr id="50182" name="CuadroTexto 6"/>
          <p:cNvSpPr txBox="1">
            <a:spLocks noChangeArrowheads="1"/>
          </p:cNvSpPr>
          <p:nvPr/>
        </p:nvSpPr>
        <p:spPr bwMode="auto">
          <a:xfrm>
            <a:off x="1420143" y="5224498"/>
            <a:ext cx="3901440" cy="57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y el problema de Cauchy</a:t>
            </a:r>
          </a:p>
        </p:txBody>
      </p:sp>
      <p:pic>
        <p:nvPicPr>
          <p:cNvPr id="50183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690" y="5858934"/>
            <a:ext cx="3449884" cy="164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050" y="6303715"/>
            <a:ext cx="1336604" cy="46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5" name="CuadroTexto 9"/>
          <p:cNvSpPr txBox="1">
            <a:spLocks noChangeArrowheads="1"/>
          </p:cNvSpPr>
          <p:nvPr/>
        </p:nvSpPr>
        <p:spPr bwMode="auto">
          <a:xfrm>
            <a:off x="-1073768" y="8240889"/>
            <a:ext cx="15509068" cy="68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/>
              <a:t>es adiabáticamente equivalente al que se obtiene para el AN Reissner-Nordström</a:t>
            </a:r>
          </a:p>
        </p:txBody>
      </p:sp>
    </p:spTree>
    <p:extLst>
      <p:ext uri="{BB962C8B-B14F-4D97-AF65-F5344CB8AC3E}">
        <p14:creationId xmlns:p14="http://schemas.microsoft.com/office/powerpoint/2010/main" val="19795280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CuadroTexto 1"/>
          <p:cNvSpPr txBox="1">
            <a:spLocks noChangeArrowheads="1"/>
          </p:cNvSpPr>
          <p:nvPr/>
        </p:nvSpPr>
        <p:spPr bwMode="auto">
          <a:xfrm>
            <a:off x="1451752" y="3113476"/>
            <a:ext cx="9753600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Mucho material para estudiar, en particular sobre la tercera ley:</a:t>
            </a:r>
          </a:p>
        </p:txBody>
      </p:sp>
      <p:pic>
        <p:nvPicPr>
          <p:cNvPr id="51202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27" y="4542649"/>
            <a:ext cx="9970347" cy="352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39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uadroTexto 1"/>
          <p:cNvSpPr txBox="1">
            <a:spLocks noChangeArrowheads="1"/>
          </p:cNvSpPr>
          <p:nvPr/>
        </p:nvSpPr>
        <p:spPr bwMode="auto">
          <a:xfrm>
            <a:off x="4418472" y="419948"/>
            <a:ext cx="3603413" cy="91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5100">
                <a:solidFill>
                  <a:srgbClr val="FF0000"/>
                </a:solidFill>
              </a:rPr>
              <a:t>Perspectivas</a:t>
            </a:r>
          </a:p>
        </p:txBody>
      </p:sp>
      <p:sp>
        <p:nvSpPr>
          <p:cNvPr id="52226" name="CuadroTexto 2"/>
          <p:cNvSpPr txBox="1">
            <a:spLocks noChangeArrowheads="1"/>
          </p:cNvSpPr>
          <p:nvPr/>
        </p:nvSpPr>
        <p:spPr bwMode="auto">
          <a:xfrm>
            <a:off x="1031805" y="2533227"/>
            <a:ext cx="11042790" cy="100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- Actualmente trabajamos en la inclusión de una tercera variable, aunque </a:t>
            </a:r>
          </a:p>
          <a:p>
            <a:r>
              <a:rPr lang="es-ES" sz="2800"/>
              <a:t>esto no permite asegurar la integrabilidad de la forma de Pfaffian.</a:t>
            </a:r>
          </a:p>
        </p:txBody>
      </p:sp>
      <p:sp>
        <p:nvSpPr>
          <p:cNvPr id="52227" name="CuadroTexto 3"/>
          <p:cNvSpPr txBox="1">
            <a:spLocks noChangeArrowheads="1"/>
          </p:cNvSpPr>
          <p:nvPr/>
        </p:nvSpPr>
        <p:spPr bwMode="auto">
          <a:xfrm>
            <a:off x="1160498" y="4452338"/>
            <a:ext cx="5682827" cy="5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s-ES" sz="2800"/>
              <a:t>- Además, otros AN de interés actual</a:t>
            </a:r>
          </a:p>
        </p:txBody>
      </p:sp>
    </p:spTree>
    <p:extLst>
      <p:ext uri="{BB962C8B-B14F-4D97-AF65-F5344CB8AC3E}">
        <p14:creationId xmlns:p14="http://schemas.microsoft.com/office/powerpoint/2010/main" val="6246950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93" y="590498"/>
            <a:ext cx="6229114" cy="350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319" y="3381476"/>
            <a:ext cx="5654120" cy="37694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00" y="5739778"/>
            <a:ext cx="5642834" cy="376377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660851" y="1552112"/>
            <a:ext cx="3561691" cy="6565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/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319241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1391913" y="519005"/>
            <a:ext cx="832915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algn="l"/>
            <a:endParaRPr lang="es-ES" sz="2000" dirty="0">
              <a:solidFill>
                <a:srgbClr val="000000"/>
              </a:solidFill>
            </a:endParaRPr>
          </a:p>
          <a:p>
            <a:pPr marL="342882" indent="-342882" algn="l">
              <a:buFontTx/>
              <a:buChar char="-"/>
            </a:pPr>
            <a:r>
              <a:rPr lang="es-ES" sz="2000" dirty="0">
                <a:solidFill>
                  <a:srgbClr val="000000"/>
                </a:solidFill>
              </a:rPr>
              <a:t>A. Einstein (1915) desarrolla la teoría de Relatividad General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191" y="1250910"/>
            <a:ext cx="3248071" cy="469165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34" y="2275430"/>
            <a:ext cx="8975875" cy="366526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22" y="4771933"/>
            <a:ext cx="6306365" cy="1891910"/>
          </a:xfrm>
          <a:prstGeom prst="rect">
            <a:avLst/>
          </a:prstGeom>
        </p:spPr>
      </p:pic>
      <p:sp>
        <p:nvSpPr>
          <p:cNvPr id="20" name="}"/>
          <p:cNvSpPr txBox="1"/>
          <p:nvPr/>
        </p:nvSpPr>
        <p:spPr>
          <a:xfrm rot="5400000">
            <a:off x="3220144" y="4723484"/>
            <a:ext cx="1109471" cy="388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normAutofit/>
          </a:bodyPr>
          <a:lstStyle>
            <a:lvl1pPr algn="l">
              <a:spcBef>
                <a:spcPts val="4200"/>
              </a:spcBef>
              <a:defRPr sz="21500"/>
            </a:lvl1pPr>
          </a:lstStyle>
          <a:p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2384014" y="7146872"/>
            <a:ext cx="210817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Geometría</a:t>
            </a:r>
          </a:p>
        </p:txBody>
      </p:sp>
      <p:sp>
        <p:nvSpPr>
          <p:cNvPr id="22" name="}"/>
          <p:cNvSpPr txBox="1"/>
          <p:nvPr/>
        </p:nvSpPr>
        <p:spPr>
          <a:xfrm rot="5400000">
            <a:off x="6706503" y="4717143"/>
            <a:ext cx="1109471" cy="388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normAutofit/>
          </a:bodyPr>
          <a:lstStyle>
            <a:lvl1pPr algn="l">
              <a:spcBef>
                <a:spcPts val="4200"/>
              </a:spcBef>
              <a:defRPr sz="21500"/>
            </a:lvl1pPr>
          </a:lstStyle>
          <a:p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5533266" y="7140529"/>
            <a:ext cx="313519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Materia-Energía</a:t>
            </a:r>
          </a:p>
        </p:txBody>
      </p:sp>
    </p:spTree>
    <p:extLst>
      <p:ext uri="{BB962C8B-B14F-4D97-AF65-F5344CB8AC3E}">
        <p14:creationId xmlns:p14="http://schemas.microsoft.com/office/powerpoint/2010/main" val="22688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/>
      <p:bldP spid="22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6" y="2636883"/>
            <a:ext cx="4467359" cy="66675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216" y="5024598"/>
            <a:ext cx="9163904" cy="204808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391913" y="1610961"/>
            <a:ext cx="8329156" cy="1025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7" tIns="50797" rIns="50797" bIns="50797" numCol="1" spcCol="38098" rtlCol="0" anchor="ctr">
            <a:spAutoFit/>
          </a:bodyPr>
          <a:lstStyle/>
          <a:p>
            <a:pPr algn="l"/>
            <a:endParaRPr lang="es-ES" sz="2000" dirty="0">
              <a:solidFill>
                <a:srgbClr val="000000"/>
              </a:solidFill>
            </a:endParaRPr>
          </a:p>
          <a:p>
            <a:pPr marL="342882" indent="-342882" algn="l">
              <a:buFontTx/>
              <a:buChar char="-"/>
            </a:pPr>
            <a:r>
              <a:rPr lang="es-ES" sz="2000" dirty="0">
                <a:solidFill>
                  <a:srgbClr val="000000"/>
                </a:solidFill>
              </a:rPr>
              <a:t>K. </a:t>
            </a:r>
            <a:r>
              <a:rPr lang="es-ES" sz="2000" dirty="0" err="1">
                <a:solidFill>
                  <a:srgbClr val="000000"/>
                </a:solidFill>
              </a:rPr>
              <a:t>Schwarzschild</a:t>
            </a:r>
            <a:r>
              <a:rPr lang="es-ES" sz="2000" dirty="0">
                <a:solidFill>
                  <a:srgbClr val="000000"/>
                </a:solidFill>
              </a:rPr>
              <a:t> (1916) resuelve las </a:t>
            </a:r>
            <a:r>
              <a:rPr lang="es-ES" sz="2000" dirty="0" err="1">
                <a:solidFill>
                  <a:srgbClr val="000000"/>
                </a:solidFill>
              </a:rPr>
              <a:t>Ecs</a:t>
            </a:r>
            <a:r>
              <a:rPr lang="es-ES" sz="2000" dirty="0">
                <a:solidFill>
                  <a:srgbClr val="000000"/>
                </a:solidFill>
              </a:rPr>
              <a:t>. de Einstein considerando</a:t>
            </a:r>
          </a:p>
          <a:p>
            <a:pPr algn="l"/>
            <a:r>
              <a:rPr lang="es-ES" sz="2000" dirty="0">
                <a:solidFill>
                  <a:srgbClr val="000000"/>
                </a:solidFill>
              </a:rPr>
              <a:t>     una fuente estática, sin carga eléctrica y con simetría esférica.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070" y="2054839"/>
            <a:ext cx="3252784" cy="3818485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>
            <a:off x="6711209" y="6828863"/>
            <a:ext cx="1269953" cy="101602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544" y="7730043"/>
            <a:ext cx="1239578" cy="542315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973162" y="7684150"/>
            <a:ext cx="126577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97" tIns="50797" rIns="50797" bIns="50797" numCol="1" spcCol="38098" rtlCol="0" anchor="ctr">
            <a:spAutoFit/>
          </a:bodyPr>
          <a:lstStyle/>
          <a:p>
            <a:r>
              <a:rPr lang="es-ES" sz="1600" dirty="0">
                <a:solidFill>
                  <a:srgbClr val="000000"/>
                </a:solidFill>
              </a:rPr>
              <a:t>Radio de </a:t>
            </a:r>
          </a:p>
          <a:p>
            <a:r>
              <a:rPr lang="es-ES" sz="1600" dirty="0" err="1">
                <a:solidFill>
                  <a:srgbClr val="000000"/>
                </a:solidFill>
              </a:rPr>
              <a:t>Schwarzschild</a:t>
            </a:r>
            <a:endParaRPr lang="es-E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68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32327</TotalTime>
  <Words>1448</Words>
  <Application>Microsoft Macintosh PowerPoint</Application>
  <PresentationFormat>Personalizado</PresentationFormat>
  <Paragraphs>221</Paragraphs>
  <Slides>74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9" baseType="lpstr">
      <vt:lpstr>Adobe Arabic</vt:lpstr>
      <vt:lpstr>Arial</vt:lpstr>
      <vt:lpstr>Calibri</vt:lpstr>
      <vt:lpstr>Helvetica Neue</vt:lpstr>
      <vt:lpstr>Tema de Office</vt:lpstr>
      <vt:lpstr>Algunos tópicos en agujeros negros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Procesos físicos en astrofísica </dc:title>
  <cp:lastModifiedBy>José Ricardo Villanueva Lobos</cp:lastModifiedBy>
  <cp:revision>297</cp:revision>
  <dcterms:modified xsi:type="dcterms:W3CDTF">2024-05-23T00:15:35Z</dcterms:modified>
</cp:coreProperties>
</file>